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handoutMasters/handoutMaster1.xml" ContentType="application/vnd.openxmlformats-officedocument.presentationml.handoutMaster+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Layouts/slideLayout3.xml" ContentType="application/vnd.openxmlformats-officedocument.presentationml.slideLayout+xml"/>
  <Default Extension="emf" ContentType="image/x-emf"/>
  <Default Extension="jpeg" ContentType="image/jpeg"/>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Lst>
  <p:notesMasterIdLst>
    <p:notesMasterId r:id="rId37"/>
  </p:notesMasterIdLst>
  <p:handoutMasterIdLst>
    <p:handoutMasterId r:id="rId38"/>
  </p:handoutMasterIdLst>
  <p:sldIdLst>
    <p:sldId id="256" r:id="rId2"/>
    <p:sldId id="257" r:id="rId3"/>
    <p:sldId id="261" r:id="rId4"/>
    <p:sldId id="258" r:id="rId5"/>
    <p:sldId id="276" r:id="rId6"/>
    <p:sldId id="277" r:id="rId7"/>
    <p:sldId id="272" r:id="rId8"/>
    <p:sldId id="278" r:id="rId9"/>
    <p:sldId id="281" r:id="rId10"/>
    <p:sldId id="264" r:id="rId11"/>
    <p:sldId id="282" r:id="rId12"/>
    <p:sldId id="279" r:id="rId13"/>
    <p:sldId id="260" r:id="rId14"/>
    <p:sldId id="259" r:id="rId15"/>
    <p:sldId id="280" r:id="rId16"/>
    <p:sldId id="262" r:id="rId17"/>
    <p:sldId id="284" r:id="rId18"/>
    <p:sldId id="286" r:id="rId19"/>
    <p:sldId id="287" r:id="rId20"/>
    <p:sldId id="283" r:id="rId21"/>
    <p:sldId id="269" r:id="rId22"/>
    <p:sldId id="267" r:id="rId23"/>
    <p:sldId id="275" r:id="rId24"/>
    <p:sldId id="288" r:id="rId25"/>
    <p:sldId id="289" r:id="rId26"/>
    <p:sldId id="274" r:id="rId27"/>
    <p:sldId id="270" r:id="rId28"/>
    <p:sldId id="271" r:id="rId29"/>
    <p:sldId id="291" r:id="rId30"/>
    <p:sldId id="265" r:id="rId31"/>
    <p:sldId id="285" r:id="rId32"/>
    <p:sldId id="266" r:id="rId33"/>
    <p:sldId id="263" r:id="rId34"/>
    <p:sldId id="290" r:id="rId35"/>
    <p:sldId id="273" r:id="rId36"/>
  </p:sldIdLst>
  <p:sldSz cx="9144000" cy="6858000" type="screen4x3"/>
  <p:notesSz cx="6858000" cy="9144000"/>
  <p:defaultTextStyle>
    <a:defPPr>
      <a:defRPr lang="en-GB"/>
    </a:defPPr>
    <a:lvl1pPr algn="l" rtl="0" eaLnBrk="0" fontAlgn="base" hangingPunct="0">
      <a:spcBef>
        <a:spcPct val="0"/>
      </a:spcBef>
      <a:spcAft>
        <a:spcPct val="0"/>
      </a:spcAft>
      <a:defRPr sz="2000" kern="1200">
        <a:solidFill>
          <a:schemeClr val="tx1"/>
        </a:solidFill>
        <a:latin typeface="Arial" charset="0"/>
        <a:ea typeface="+mn-ea"/>
        <a:cs typeface="+mn-cs"/>
      </a:defRPr>
    </a:lvl1pPr>
    <a:lvl2pPr marL="457200" algn="l" rtl="0" eaLnBrk="0" fontAlgn="base" hangingPunct="0">
      <a:spcBef>
        <a:spcPct val="0"/>
      </a:spcBef>
      <a:spcAft>
        <a:spcPct val="0"/>
      </a:spcAft>
      <a:defRPr sz="2000" kern="1200">
        <a:solidFill>
          <a:schemeClr val="tx1"/>
        </a:solidFill>
        <a:latin typeface="Arial" charset="0"/>
        <a:ea typeface="+mn-ea"/>
        <a:cs typeface="+mn-cs"/>
      </a:defRPr>
    </a:lvl2pPr>
    <a:lvl3pPr marL="914400" algn="l" rtl="0" eaLnBrk="0" fontAlgn="base" hangingPunct="0">
      <a:spcBef>
        <a:spcPct val="0"/>
      </a:spcBef>
      <a:spcAft>
        <a:spcPct val="0"/>
      </a:spcAft>
      <a:defRPr sz="2000" kern="1200">
        <a:solidFill>
          <a:schemeClr val="tx1"/>
        </a:solidFill>
        <a:latin typeface="Arial" charset="0"/>
        <a:ea typeface="+mn-ea"/>
        <a:cs typeface="+mn-cs"/>
      </a:defRPr>
    </a:lvl3pPr>
    <a:lvl4pPr marL="1371600" algn="l" rtl="0" eaLnBrk="0" fontAlgn="base" hangingPunct="0">
      <a:spcBef>
        <a:spcPct val="0"/>
      </a:spcBef>
      <a:spcAft>
        <a:spcPct val="0"/>
      </a:spcAft>
      <a:defRPr sz="2000" kern="1200">
        <a:solidFill>
          <a:schemeClr val="tx1"/>
        </a:solidFill>
        <a:latin typeface="Arial" charset="0"/>
        <a:ea typeface="+mn-ea"/>
        <a:cs typeface="+mn-cs"/>
      </a:defRPr>
    </a:lvl4pPr>
    <a:lvl5pPr marL="1828800" algn="l" rtl="0" eaLnBrk="0" fontAlgn="base" hangingPunct="0">
      <a:spcBef>
        <a:spcPct val="0"/>
      </a:spcBef>
      <a:spcAft>
        <a:spcPct val="0"/>
      </a:spcAft>
      <a:defRPr sz="2000" kern="1200">
        <a:solidFill>
          <a:schemeClr val="tx1"/>
        </a:solidFill>
        <a:latin typeface="Arial" charset="0"/>
        <a:ea typeface="+mn-ea"/>
        <a:cs typeface="+mn-cs"/>
      </a:defRPr>
    </a:lvl5pPr>
    <a:lvl6pPr marL="2286000" algn="l" defTabSz="914400" rtl="0" eaLnBrk="1" latinLnBrk="0" hangingPunct="1">
      <a:defRPr sz="2000" kern="1200">
        <a:solidFill>
          <a:schemeClr val="tx1"/>
        </a:solidFill>
        <a:latin typeface="Arial" charset="0"/>
        <a:ea typeface="+mn-ea"/>
        <a:cs typeface="+mn-cs"/>
      </a:defRPr>
    </a:lvl6pPr>
    <a:lvl7pPr marL="2743200" algn="l" defTabSz="914400" rtl="0" eaLnBrk="1" latinLnBrk="0" hangingPunct="1">
      <a:defRPr sz="2000" kern="1200">
        <a:solidFill>
          <a:schemeClr val="tx1"/>
        </a:solidFill>
        <a:latin typeface="Arial" charset="0"/>
        <a:ea typeface="+mn-ea"/>
        <a:cs typeface="+mn-cs"/>
      </a:defRPr>
    </a:lvl7pPr>
    <a:lvl8pPr marL="3200400" algn="l" defTabSz="914400" rtl="0" eaLnBrk="1" latinLnBrk="0" hangingPunct="1">
      <a:defRPr sz="2000" kern="1200">
        <a:solidFill>
          <a:schemeClr val="tx1"/>
        </a:solidFill>
        <a:latin typeface="Arial" charset="0"/>
        <a:ea typeface="+mn-ea"/>
        <a:cs typeface="+mn-cs"/>
      </a:defRPr>
    </a:lvl8pPr>
    <a:lvl9pPr marL="3657600" algn="l" defTabSz="914400" rtl="0" eaLnBrk="1" latinLnBrk="0" hangingPunct="1">
      <a:defRPr sz="2000" kern="1200">
        <a:solidFill>
          <a:schemeClr val="tx1"/>
        </a:solidFill>
        <a:latin typeface="Arial"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C00B0"/>
    <a:srgbClr val="F0EDFF"/>
    <a:srgbClr val="33CC33"/>
    <a:srgbClr val="060000"/>
    <a:srgbClr val="C0C0C0"/>
    <a:srgbClr val="BB0000"/>
    <a:srgbClr val="FA0404"/>
    <a:srgbClr val="FFFF00"/>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horzBarState="maximized">
    <p:restoredLeft sz="32787"/>
    <p:restoredTop sz="90923" autoAdjust="0"/>
  </p:normalViewPr>
  <p:slideViewPr>
    <p:cSldViewPr>
      <p:cViewPr>
        <p:scale>
          <a:sx n="60" d="100"/>
          <a:sy n="60" d="100"/>
        </p:scale>
        <p:origin x="-1973" y="-211"/>
      </p:cViewPr>
      <p:guideLst>
        <p:guide orient="horz" pos="2160"/>
        <p:guide pos="2880"/>
      </p:guideLst>
    </p:cSldViewPr>
  </p:slideViewPr>
  <p:outlineViewPr>
    <p:cViewPr>
      <p:scale>
        <a:sx n="33" d="100"/>
        <a:sy n="33" d="100"/>
      </p:scale>
      <p:origin x="0" y="0"/>
    </p:cViewPr>
    <p:sldLst>
      <p:sld r:id="rId1" collapse="1"/>
    </p:sldLst>
  </p:outlineViewPr>
  <p:notesTextViewPr>
    <p:cViewPr>
      <p:scale>
        <a:sx n="100" d="100"/>
        <a:sy n="100" d="100"/>
      </p:scale>
      <p:origin x="0" y="0"/>
    </p:cViewPr>
  </p:notesTextViewPr>
  <p:sorterViewPr>
    <p:cViewPr>
      <p:scale>
        <a:sx n="70" d="100"/>
        <a:sy n="70" d="100"/>
      </p:scale>
      <p:origin x="0" y="2534"/>
    </p:cViewPr>
  </p:sorter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_rels/viewProps.xml.rels><?xml version="1.0" encoding="UTF-8" standalone="yes"?>
<Relationships xmlns="http://schemas.openxmlformats.org/package/2006/relationships"><Relationship Id="rId1" Type="http://schemas.openxmlformats.org/officeDocument/2006/relationships/slide" Target="slides/slide2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1250"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00" smtClean="0"/>
            </a:lvl1pPr>
          </a:lstStyle>
          <a:p>
            <a:pPr>
              <a:defRPr/>
            </a:pPr>
            <a:endParaRPr lang="en-GB"/>
          </a:p>
        </p:txBody>
      </p:sp>
      <p:sp>
        <p:nvSpPr>
          <p:cNvPr id="181251" name="Rectangle 3"/>
          <p:cNvSpPr>
            <a:spLocks noGrp="1" noChangeArrowheads="1"/>
          </p:cNvSpPr>
          <p:nvPr>
            <p:ph type="dt" sz="quarter" idx="1"/>
          </p:nvPr>
        </p:nvSpPr>
        <p:spPr bwMode="auto">
          <a:xfrm>
            <a:off x="3886200" y="0"/>
            <a:ext cx="29718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smtClean="0"/>
            </a:lvl1pPr>
          </a:lstStyle>
          <a:p>
            <a:pPr>
              <a:defRPr/>
            </a:pPr>
            <a:endParaRPr lang="en-GB"/>
          </a:p>
        </p:txBody>
      </p:sp>
      <p:sp>
        <p:nvSpPr>
          <p:cNvPr id="181252" name="Rectangle 4"/>
          <p:cNvSpPr>
            <a:spLocks noGrp="1" noChangeArrowheads="1"/>
          </p:cNvSpPr>
          <p:nvPr>
            <p:ph type="ftr" sz="quarter" idx="2"/>
          </p:nvPr>
        </p:nvSpPr>
        <p:spPr bwMode="auto">
          <a:xfrm>
            <a:off x="0" y="8686800"/>
            <a:ext cx="29718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smtClean="0"/>
            </a:lvl1pPr>
          </a:lstStyle>
          <a:p>
            <a:pPr>
              <a:defRPr/>
            </a:pPr>
            <a:endParaRPr lang="en-GB"/>
          </a:p>
        </p:txBody>
      </p:sp>
      <p:sp>
        <p:nvSpPr>
          <p:cNvPr id="181253" name="Rectangle 5"/>
          <p:cNvSpPr>
            <a:spLocks noGrp="1" noChangeArrowheads="1"/>
          </p:cNvSpPr>
          <p:nvPr>
            <p:ph type="sldNum" sz="quarter" idx="3"/>
          </p:nvPr>
        </p:nvSpPr>
        <p:spPr bwMode="auto">
          <a:xfrm>
            <a:off x="3886200" y="8686800"/>
            <a:ext cx="29718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smtClean="0"/>
            </a:lvl1pPr>
          </a:lstStyle>
          <a:p>
            <a:pPr>
              <a:defRPr/>
            </a:pPr>
            <a:fld id="{D57F4BF6-5065-4066-BC04-7821EE3B8B78}" type="slidenum">
              <a:rPr lang="en-GB"/>
              <a:pPr>
                <a:defRPr/>
              </a:pPr>
              <a:t>‹#›</a:t>
            </a:fld>
            <a:endParaRPr lang="en-GB"/>
          </a:p>
        </p:txBody>
      </p:sp>
    </p:spTree>
    <p:extLst>
      <p:ext uri="{BB962C8B-B14F-4D97-AF65-F5344CB8AC3E}">
        <p14:creationId xmlns:p14="http://schemas.microsoft.com/office/powerpoint/2010/main" xmlns="" val="290192817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200" smtClean="0">
                <a:latin typeface="Times New Roman" pitchFamily="18" charset="0"/>
              </a:defRPr>
            </a:lvl1pPr>
          </a:lstStyle>
          <a:p>
            <a:pPr>
              <a:defRPr/>
            </a:pPr>
            <a:endParaRPr lang="en-GB"/>
          </a:p>
        </p:txBody>
      </p:sp>
      <p:sp>
        <p:nvSpPr>
          <p:cNvPr id="5123" name="Rectangle 3"/>
          <p:cNvSpPr>
            <a:spLocks noGrp="1" noChangeArrowheads="1"/>
          </p:cNvSpPr>
          <p:nvPr>
            <p:ph type="dt" idx="1"/>
          </p:nvPr>
        </p:nvSpPr>
        <p:spPr bwMode="auto">
          <a:xfrm>
            <a:off x="3886200" y="0"/>
            <a:ext cx="29718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200" smtClean="0">
                <a:latin typeface="Times New Roman" pitchFamily="18" charset="0"/>
              </a:defRPr>
            </a:lvl1pPr>
          </a:lstStyle>
          <a:p>
            <a:pPr>
              <a:defRPr/>
            </a:pPr>
            <a:endParaRPr lang="en-GB"/>
          </a:p>
        </p:txBody>
      </p:sp>
      <p:sp>
        <p:nvSpPr>
          <p:cNvPr id="67588"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dist="35921" dir="2700000" algn="ctr" rotWithShape="0">
                    <a:srgbClr val="808080"/>
                  </a:outerShdw>
                </a:effectLst>
              </a14:hiddenEffects>
            </a:ext>
            <a:ext uri="{53640926-AAD7-44D8-BBD7-CCE9431645EC}">
              <a14:shadowObscured xmlns:a14="http://schemas.microsoft.com/office/drawing/2010/main" xmlns="" val="1"/>
            </a:ext>
          </a:extLst>
        </p:spPr>
      </p:sp>
      <p:sp>
        <p:nvSpPr>
          <p:cNvPr id="5125" name="Rectangle 5"/>
          <p:cNvSpPr>
            <a:spLocks noGrp="1" noChangeArrowheads="1"/>
          </p:cNvSpPr>
          <p:nvPr>
            <p:ph type="body" sz="quarter" idx="3"/>
          </p:nvPr>
        </p:nvSpPr>
        <p:spPr bwMode="auto">
          <a:xfrm>
            <a:off x="914400" y="4343400"/>
            <a:ext cx="5029200" cy="4114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noProof="0" smtClean="0"/>
              <a:t>Click to edit Master text styles</a:t>
            </a:r>
          </a:p>
          <a:p>
            <a:pPr lvl="1"/>
            <a:r>
              <a:rPr lang="en-GB" noProof="0" smtClean="0"/>
              <a:t>Second level</a:t>
            </a:r>
          </a:p>
          <a:p>
            <a:pPr lvl="2"/>
            <a:r>
              <a:rPr lang="en-GB" noProof="0" smtClean="0"/>
              <a:t>Third level</a:t>
            </a:r>
          </a:p>
          <a:p>
            <a:pPr lvl="3"/>
            <a:r>
              <a:rPr lang="en-GB" noProof="0" smtClean="0"/>
              <a:t>Fourth level</a:t>
            </a:r>
          </a:p>
          <a:p>
            <a:pPr lvl="4"/>
            <a:r>
              <a:rPr lang="en-GB" noProof="0" smtClean="0"/>
              <a:t>Fifth level</a:t>
            </a:r>
          </a:p>
        </p:txBody>
      </p:sp>
      <p:sp>
        <p:nvSpPr>
          <p:cNvPr id="5126" name="Rectangle 6"/>
          <p:cNvSpPr>
            <a:spLocks noGrp="1" noChangeArrowheads="1"/>
          </p:cNvSpPr>
          <p:nvPr>
            <p:ph type="ftr" sz="quarter" idx="4"/>
          </p:nvPr>
        </p:nvSpPr>
        <p:spPr bwMode="auto">
          <a:xfrm>
            <a:off x="0" y="8686800"/>
            <a:ext cx="29718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smtClean="0">
                <a:latin typeface="Times New Roman" pitchFamily="18" charset="0"/>
              </a:defRPr>
            </a:lvl1pPr>
          </a:lstStyle>
          <a:p>
            <a:pPr>
              <a:defRPr/>
            </a:pPr>
            <a:endParaRPr lang="en-GB"/>
          </a:p>
        </p:txBody>
      </p:sp>
      <p:sp>
        <p:nvSpPr>
          <p:cNvPr id="5127" name="Rectangle 7"/>
          <p:cNvSpPr>
            <a:spLocks noGrp="1" noChangeArrowheads="1"/>
          </p:cNvSpPr>
          <p:nvPr>
            <p:ph type="sldNum" sz="quarter" idx="5"/>
          </p:nvPr>
        </p:nvSpPr>
        <p:spPr bwMode="auto">
          <a:xfrm>
            <a:off x="3886200" y="8686800"/>
            <a:ext cx="29718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smtClean="0">
                <a:latin typeface="Times New Roman" pitchFamily="18" charset="0"/>
              </a:defRPr>
            </a:lvl1pPr>
          </a:lstStyle>
          <a:p>
            <a:pPr>
              <a:defRPr/>
            </a:pPr>
            <a:fld id="{4325330A-FE8F-4800-A4F9-71D7FECCD40B}" type="slidenum">
              <a:rPr lang="en-GB"/>
              <a:pPr>
                <a:defRPr/>
              </a:pPr>
              <a:t>‹#›</a:t>
            </a:fld>
            <a:endParaRPr lang="en-GB"/>
          </a:p>
        </p:txBody>
      </p:sp>
    </p:spTree>
    <p:extLst>
      <p:ext uri="{BB962C8B-B14F-4D97-AF65-F5344CB8AC3E}">
        <p14:creationId xmlns:p14="http://schemas.microsoft.com/office/powerpoint/2010/main" xmlns="" val="209650364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smtClean="0"/>
              <a:t>Click to edit Master title style</a:t>
            </a:r>
            <a:endParaRPr lang="en-GB"/>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GB"/>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6" name="Rectangle 6"/>
          <p:cNvSpPr>
            <a:spLocks noGrp="1" noChangeArrowheads="1"/>
          </p:cNvSpPr>
          <p:nvPr>
            <p:ph type="sldNum" sz="quarter" idx="12"/>
          </p:nvPr>
        </p:nvSpPr>
        <p:spPr>
          <a:ln/>
        </p:spPr>
        <p:txBody>
          <a:bodyPr/>
          <a:lstStyle>
            <a:lvl1pPr>
              <a:defRPr/>
            </a:lvl1pPr>
          </a:lstStyle>
          <a:p>
            <a:pPr>
              <a:defRPr/>
            </a:pPr>
            <a:fld id="{20BD0487-8E18-47BC-8010-B04D7568AA40}" type="slidenum">
              <a:rPr lang="en-US" altLang="en-US"/>
              <a:pPr>
                <a:defRPr/>
              </a:pPr>
              <a:t>‹#›</a:t>
            </a:fld>
            <a:endParaRPr lang="en-US" altLang="en-US"/>
          </a:p>
        </p:txBody>
      </p:sp>
    </p:spTree>
    <p:extLst>
      <p:ext uri="{BB962C8B-B14F-4D97-AF65-F5344CB8AC3E}">
        <p14:creationId xmlns:p14="http://schemas.microsoft.com/office/powerpoint/2010/main" xmlns="" val="36291032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457200"/>
            <a:ext cx="7772400" cy="1143000"/>
          </a:xfrm>
          <a:prstGeom prst="rect">
            <a:avLst/>
          </a:prstGeom>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6" name="Rectangle 6"/>
          <p:cNvSpPr>
            <a:spLocks noGrp="1" noChangeArrowheads="1"/>
          </p:cNvSpPr>
          <p:nvPr>
            <p:ph type="sldNum" sz="quarter" idx="12"/>
          </p:nvPr>
        </p:nvSpPr>
        <p:spPr>
          <a:ln/>
        </p:spPr>
        <p:txBody>
          <a:bodyPr/>
          <a:lstStyle>
            <a:lvl1pPr>
              <a:defRPr/>
            </a:lvl1pPr>
          </a:lstStyle>
          <a:p>
            <a:pPr>
              <a:defRPr/>
            </a:pPr>
            <a:fld id="{15C36A36-1047-4165-BFC5-ACF5A9748B28}" type="slidenum">
              <a:rPr lang="en-US" altLang="en-US"/>
              <a:pPr>
                <a:defRPr/>
              </a:pPr>
              <a:t>‹#›</a:t>
            </a:fld>
            <a:endParaRPr lang="en-US" altLang="en-US"/>
          </a:p>
        </p:txBody>
      </p:sp>
    </p:spTree>
    <p:extLst>
      <p:ext uri="{BB962C8B-B14F-4D97-AF65-F5344CB8AC3E}">
        <p14:creationId xmlns:p14="http://schemas.microsoft.com/office/powerpoint/2010/main" xmlns="" val="40184625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457200"/>
            <a:ext cx="1943100" cy="5638800"/>
          </a:xfrm>
          <a:prstGeom prst="rect">
            <a:avLst/>
          </a:prstGeo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685800" y="457200"/>
            <a:ext cx="5676900" cy="56388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6" name="Rectangle 6"/>
          <p:cNvSpPr>
            <a:spLocks noGrp="1" noChangeArrowheads="1"/>
          </p:cNvSpPr>
          <p:nvPr>
            <p:ph type="sldNum" sz="quarter" idx="12"/>
          </p:nvPr>
        </p:nvSpPr>
        <p:spPr>
          <a:ln/>
        </p:spPr>
        <p:txBody>
          <a:bodyPr/>
          <a:lstStyle>
            <a:lvl1pPr>
              <a:defRPr/>
            </a:lvl1pPr>
          </a:lstStyle>
          <a:p>
            <a:pPr>
              <a:defRPr/>
            </a:pPr>
            <a:fld id="{D1A2767A-ADE6-43EC-AAF5-F39A88A806B2}" type="slidenum">
              <a:rPr lang="en-US" altLang="en-US"/>
              <a:pPr>
                <a:defRPr/>
              </a:pPr>
              <a:t>‹#›</a:t>
            </a:fld>
            <a:endParaRPr lang="en-US" altLang="en-US"/>
          </a:p>
        </p:txBody>
      </p:sp>
    </p:spTree>
    <p:extLst>
      <p:ext uri="{BB962C8B-B14F-4D97-AF65-F5344CB8AC3E}">
        <p14:creationId xmlns:p14="http://schemas.microsoft.com/office/powerpoint/2010/main" xmlns="" val="2550327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44624"/>
            <a:ext cx="7772400" cy="1143000"/>
          </a:xfrm>
          <a:prstGeom prst="rect">
            <a:avLst/>
          </a:prstGeom>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6" name="Rectangle 6"/>
          <p:cNvSpPr>
            <a:spLocks noGrp="1" noChangeArrowheads="1"/>
          </p:cNvSpPr>
          <p:nvPr>
            <p:ph type="sldNum" sz="quarter" idx="12"/>
          </p:nvPr>
        </p:nvSpPr>
        <p:spPr>
          <a:ln/>
        </p:spPr>
        <p:txBody>
          <a:bodyPr/>
          <a:lstStyle>
            <a:lvl1pPr>
              <a:defRPr/>
            </a:lvl1pPr>
          </a:lstStyle>
          <a:p>
            <a:pPr>
              <a:defRPr/>
            </a:pPr>
            <a:fld id="{620D899C-70DA-4BEF-82F0-7C4BC4743325}" type="slidenum">
              <a:rPr lang="en-US" altLang="en-US"/>
              <a:pPr>
                <a:defRPr/>
              </a:pPr>
              <a:t>‹#›</a:t>
            </a:fld>
            <a:endParaRPr lang="en-US" altLang="en-US"/>
          </a:p>
        </p:txBody>
      </p:sp>
    </p:spTree>
    <p:extLst>
      <p:ext uri="{BB962C8B-B14F-4D97-AF65-F5344CB8AC3E}">
        <p14:creationId xmlns:p14="http://schemas.microsoft.com/office/powerpoint/2010/main" xmlns="" val="26487500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en-US" smtClean="0"/>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6" name="Rectangle 6"/>
          <p:cNvSpPr>
            <a:spLocks noGrp="1" noChangeArrowheads="1"/>
          </p:cNvSpPr>
          <p:nvPr>
            <p:ph type="sldNum" sz="quarter" idx="12"/>
          </p:nvPr>
        </p:nvSpPr>
        <p:spPr>
          <a:ln/>
        </p:spPr>
        <p:txBody>
          <a:bodyPr/>
          <a:lstStyle>
            <a:lvl1pPr>
              <a:defRPr/>
            </a:lvl1pPr>
          </a:lstStyle>
          <a:p>
            <a:pPr>
              <a:defRPr/>
            </a:pPr>
            <a:fld id="{793FBE0B-F08E-4E58-9923-4C35BE41D083}" type="slidenum">
              <a:rPr lang="en-US" altLang="en-US"/>
              <a:pPr>
                <a:defRPr/>
              </a:pPr>
              <a:t>‹#›</a:t>
            </a:fld>
            <a:endParaRPr lang="en-US" altLang="en-US"/>
          </a:p>
        </p:txBody>
      </p:sp>
    </p:spTree>
    <p:extLst>
      <p:ext uri="{BB962C8B-B14F-4D97-AF65-F5344CB8AC3E}">
        <p14:creationId xmlns:p14="http://schemas.microsoft.com/office/powerpoint/2010/main" xmlns="" val="37965893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44624"/>
            <a:ext cx="7772400" cy="1143000"/>
          </a:xfrm>
          <a:prstGeom prst="rect">
            <a:avLst/>
          </a:prstGeom>
        </p:spPr>
        <p:txBody>
          <a:bodyPr/>
          <a:lstStyle/>
          <a:p>
            <a:r>
              <a:rPr lang="en-US" smtClean="0"/>
              <a:t>Click to edit Master title style</a:t>
            </a:r>
            <a:endParaRPr lang="en-GB"/>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7" name="Rectangle 6"/>
          <p:cNvSpPr>
            <a:spLocks noGrp="1" noChangeArrowheads="1"/>
          </p:cNvSpPr>
          <p:nvPr>
            <p:ph type="sldNum" sz="quarter" idx="12"/>
          </p:nvPr>
        </p:nvSpPr>
        <p:spPr>
          <a:ln/>
        </p:spPr>
        <p:txBody>
          <a:bodyPr/>
          <a:lstStyle>
            <a:lvl1pPr>
              <a:defRPr/>
            </a:lvl1pPr>
          </a:lstStyle>
          <a:p>
            <a:pPr>
              <a:defRPr/>
            </a:pPr>
            <a:fld id="{581CA2E1-FE20-41FC-A7BF-4F3DC7B6E5C2}" type="slidenum">
              <a:rPr lang="en-US" altLang="en-US"/>
              <a:pPr>
                <a:defRPr/>
              </a:pPr>
              <a:t>‹#›</a:t>
            </a:fld>
            <a:endParaRPr lang="en-US" altLang="en-US"/>
          </a:p>
        </p:txBody>
      </p:sp>
    </p:spTree>
    <p:extLst>
      <p:ext uri="{BB962C8B-B14F-4D97-AF65-F5344CB8AC3E}">
        <p14:creationId xmlns:p14="http://schemas.microsoft.com/office/powerpoint/2010/main" xmlns="" val="30946015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44624"/>
            <a:ext cx="8229600" cy="1143000"/>
          </a:xfrm>
          <a:prstGeom prst="rect">
            <a:avLst/>
          </a:prstGeom>
        </p:spPr>
        <p:txBody>
          <a:bodyPr/>
          <a:lstStyle>
            <a:lvl1pPr>
              <a:defRPr/>
            </a:lvl1pPr>
          </a:lstStyle>
          <a:p>
            <a:r>
              <a:rPr lang="en-US" dirty="0" smtClean="0"/>
              <a:t>Click to edit Master title style</a:t>
            </a:r>
            <a:endParaRPr lang="en-GB" dirty="0"/>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9" name="Rectangle 6"/>
          <p:cNvSpPr>
            <a:spLocks noGrp="1" noChangeArrowheads="1"/>
          </p:cNvSpPr>
          <p:nvPr>
            <p:ph type="sldNum" sz="quarter" idx="12"/>
          </p:nvPr>
        </p:nvSpPr>
        <p:spPr>
          <a:ln/>
        </p:spPr>
        <p:txBody>
          <a:bodyPr/>
          <a:lstStyle>
            <a:lvl1pPr>
              <a:defRPr/>
            </a:lvl1pPr>
          </a:lstStyle>
          <a:p>
            <a:pPr>
              <a:defRPr/>
            </a:pPr>
            <a:fld id="{2D2643F7-61F0-43F8-BF79-FBDB76F8E880}" type="slidenum">
              <a:rPr lang="en-US" altLang="en-US"/>
              <a:pPr>
                <a:defRPr/>
              </a:pPr>
              <a:t>‹#›</a:t>
            </a:fld>
            <a:endParaRPr lang="en-US" altLang="en-US"/>
          </a:p>
        </p:txBody>
      </p:sp>
    </p:spTree>
    <p:extLst>
      <p:ext uri="{BB962C8B-B14F-4D97-AF65-F5344CB8AC3E}">
        <p14:creationId xmlns:p14="http://schemas.microsoft.com/office/powerpoint/2010/main" xmlns="" val="22959947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85800" y="44624"/>
            <a:ext cx="7772400" cy="1143000"/>
          </a:xfrm>
          <a:prstGeom prst="rect">
            <a:avLst/>
          </a:prstGeom>
        </p:spPr>
        <p:txBody>
          <a:bodyPr/>
          <a:lstStyle/>
          <a:p>
            <a:r>
              <a:rPr lang="en-US" smtClean="0"/>
              <a:t>Click to edit Master title style</a:t>
            </a:r>
            <a:endParaRPr lang="en-GB"/>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5" name="Rectangle 6"/>
          <p:cNvSpPr>
            <a:spLocks noGrp="1" noChangeArrowheads="1"/>
          </p:cNvSpPr>
          <p:nvPr>
            <p:ph type="sldNum" sz="quarter" idx="12"/>
          </p:nvPr>
        </p:nvSpPr>
        <p:spPr>
          <a:ln/>
        </p:spPr>
        <p:txBody>
          <a:bodyPr/>
          <a:lstStyle>
            <a:lvl1pPr>
              <a:defRPr/>
            </a:lvl1pPr>
          </a:lstStyle>
          <a:p>
            <a:pPr>
              <a:defRPr/>
            </a:pPr>
            <a:fld id="{D84A84B5-BCCD-4B1F-AC6D-9BE468221800}" type="slidenum">
              <a:rPr lang="en-US" altLang="en-US"/>
              <a:pPr>
                <a:defRPr/>
              </a:pPr>
              <a:t>‹#›</a:t>
            </a:fld>
            <a:endParaRPr lang="en-US" altLang="en-US"/>
          </a:p>
        </p:txBody>
      </p:sp>
    </p:spTree>
    <p:extLst>
      <p:ext uri="{BB962C8B-B14F-4D97-AF65-F5344CB8AC3E}">
        <p14:creationId xmlns:p14="http://schemas.microsoft.com/office/powerpoint/2010/main" xmlns="" val="7490362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4" name="Rectangle 6"/>
          <p:cNvSpPr>
            <a:spLocks noGrp="1" noChangeArrowheads="1"/>
          </p:cNvSpPr>
          <p:nvPr>
            <p:ph type="sldNum" sz="quarter" idx="12"/>
          </p:nvPr>
        </p:nvSpPr>
        <p:spPr>
          <a:ln/>
        </p:spPr>
        <p:txBody>
          <a:bodyPr/>
          <a:lstStyle>
            <a:lvl1pPr>
              <a:defRPr/>
            </a:lvl1pPr>
          </a:lstStyle>
          <a:p>
            <a:pPr>
              <a:defRPr/>
            </a:pPr>
            <a:fld id="{A9725EB3-0815-4177-A02D-AE595400E8FB}" type="slidenum">
              <a:rPr lang="en-US" altLang="en-US"/>
              <a:pPr>
                <a:defRPr/>
              </a:pPr>
              <a:t>‹#›</a:t>
            </a:fld>
            <a:endParaRPr lang="en-US" altLang="en-US"/>
          </a:p>
        </p:txBody>
      </p:sp>
    </p:spTree>
    <p:extLst>
      <p:ext uri="{BB962C8B-B14F-4D97-AF65-F5344CB8AC3E}">
        <p14:creationId xmlns:p14="http://schemas.microsoft.com/office/powerpoint/2010/main" xmlns="" val="199648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anchor="b"/>
          <a:lstStyle>
            <a:lvl1pPr algn="l">
              <a:defRPr sz="2000" b="1"/>
            </a:lvl1pPr>
          </a:lstStyle>
          <a:p>
            <a:r>
              <a:rPr lang="en-US" smtClean="0"/>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7" name="Rectangle 6"/>
          <p:cNvSpPr>
            <a:spLocks noGrp="1" noChangeArrowheads="1"/>
          </p:cNvSpPr>
          <p:nvPr>
            <p:ph type="sldNum" sz="quarter" idx="12"/>
          </p:nvPr>
        </p:nvSpPr>
        <p:spPr>
          <a:ln/>
        </p:spPr>
        <p:txBody>
          <a:bodyPr/>
          <a:lstStyle>
            <a:lvl1pPr>
              <a:defRPr/>
            </a:lvl1pPr>
          </a:lstStyle>
          <a:p>
            <a:pPr>
              <a:defRPr/>
            </a:pPr>
            <a:fld id="{A56A6E07-119F-498E-98A9-115F82F3EDE4}" type="slidenum">
              <a:rPr lang="en-US" altLang="en-US"/>
              <a:pPr>
                <a:defRPr/>
              </a:pPr>
              <a:t>‹#›</a:t>
            </a:fld>
            <a:endParaRPr lang="en-US" altLang="en-US"/>
          </a:p>
        </p:txBody>
      </p:sp>
    </p:spTree>
    <p:extLst>
      <p:ext uri="{BB962C8B-B14F-4D97-AF65-F5344CB8AC3E}">
        <p14:creationId xmlns:p14="http://schemas.microsoft.com/office/powerpoint/2010/main" xmlns="" val="13418357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anchor="b"/>
          <a:lstStyle>
            <a:lvl1pPr algn="l">
              <a:defRPr sz="2000" b="1"/>
            </a:lvl1pPr>
          </a:lstStyle>
          <a:p>
            <a:r>
              <a:rPr lang="en-US" smtClean="0"/>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GB"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7" name="Rectangle 6"/>
          <p:cNvSpPr>
            <a:spLocks noGrp="1" noChangeArrowheads="1"/>
          </p:cNvSpPr>
          <p:nvPr>
            <p:ph type="sldNum" sz="quarter" idx="12"/>
          </p:nvPr>
        </p:nvSpPr>
        <p:spPr>
          <a:ln/>
        </p:spPr>
        <p:txBody>
          <a:bodyPr/>
          <a:lstStyle>
            <a:lvl1pPr>
              <a:defRPr/>
            </a:lvl1pPr>
          </a:lstStyle>
          <a:p>
            <a:pPr>
              <a:defRPr/>
            </a:pPr>
            <a:fld id="{9C9E2637-8C03-49B6-8233-F215FA29BB1C}" type="slidenum">
              <a:rPr lang="en-US" altLang="en-US"/>
              <a:pPr>
                <a:defRPr/>
              </a:pPr>
              <a:t>‹#›</a:t>
            </a:fld>
            <a:endParaRPr lang="en-US" altLang="en-US"/>
          </a:p>
        </p:txBody>
      </p:sp>
    </p:spTree>
    <p:extLst>
      <p:ext uri="{BB962C8B-B14F-4D97-AF65-F5344CB8AC3E}">
        <p14:creationId xmlns:p14="http://schemas.microsoft.com/office/powerpoint/2010/main" xmlns="" val="22363537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4"/>
          <p:cNvSpPr>
            <a:spLocks noChangeArrowheads="1"/>
          </p:cNvSpPr>
          <p:nvPr userDrawn="1"/>
        </p:nvSpPr>
        <p:spPr bwMode="auto">
          <a:xfrm>
            <a:off x="0" y="0"/>
            <a:ext cx="9144000" cy="1219200"/>
          </a:xfrm>
          <a:prstGeom prst="rect">
            <a:avLst/>
          </a:prstGeom>
          <a:solidFill>
            <a:srgbClr val="B32B35"/>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a:p>
        </p:txBody>
      </p:sp>
      <p:sp>
        <p:nvSpPr>
          <p:cNvPr id="1027" name="Rectangle 3"/>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27652" name="Rectangle 4"/>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smtClean="0">
                <a:latin typeface="Times" pitchFamily="18" charset="0"/>
              </a:defRPr>
            </a:lvl1pPr>
          </a:lstStyle>
          <a:p>
            <a:pPr>
              <a:defRPr/>
            </a:pPr>
            <a:endParaRPr lang="en-US" altLang="en-US"/>
          </a:p>
        </p:txBody>
      </p:sp>
      <p:sp>
        <p:nvSpPr>
          <p:cNvPr id="27653" name="Rectangle 5"/>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smtClean="0">
                <a:latin typeface="Times" pitchFamily="18" charset="0"/>
              </a:defRPr>
            </a:lvl1pPr>
          </a:lstStyle>
          <a:p>
            <a:pPr>
              <a:defRPr/>
            </a:pPr>
            <a:endParaRPr lang="en-US" altLang="en-US"/>
          </a:p>
        </p:txBody>
      </p:sp>
      <p:sp>
        <p:nvSpPr>
          <p:cNvPr id="27654" name="Rectangle 6"/>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smtClean="0">
                <a:latin typeface="Times" pitchFamily="18" charset="0"/>
              </a:defRPr>
            </a:lvl1pPr>
          </a:lstStyle>
          <a:p>
            <a:pPr>
              <a:defRPr/>
            </a:pPr>
            <a:fld id="{936856C0-9E4E-468B-BEE4-22AFE9C2544F}" type="slidenum">
              <a:rPr lang="en-US" altLang="en-US"/>
              <a:pPr>
                <a:defRPr/>
              </a:pPr>
              <a:t>‹#›</a:t>
            </a:fld>
            <a:endParaRPr lang="en-US" altLang="en-US"/>
          </a:p>
        </p:txBody>
      </p:sp>
      <p:sp>
        <p:nvSpPr>
          <p:cNvPr id="1031" name="Rectangle 2"/>
          <p:cNvSpPr>
            <a:spLocks noGrp="1" noChangeArrowheads="1"/>
          </p:cNvSpPr>
          <p:nvPr>
            <p:ph type="title"/>
          </p:nvPr>
        </p:nvSpPr>
        <p:spPr bwMode="auto">
          <a:xfrm>
            <a:off x="685800" y="152400"/>
            <a:ext cx="7764463" cy="838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45720" rIns="91440" bIns="45720" numCol="1" anchor="ctr" anchorCtr="0" compatLnSpc="1">
            <a:prstTxWarp prst="textNoShape">
              <a:avLst/>
            </a:prstTxWarp>
          </a:bodyPr>
          <a:lstStyle/>
          <a:p>
            <a:pPr lvl="0"/>
            <a:r>
              <a:rPr lang="en-GB" smtClean="0"/>
              <a:t>Click to edit Master title style</a:t>
            </a:r>
          </a:p>
        </p:txBody>
      </p:sp>
    </p:spTree>
  </p:cSld>
  <p:clrMap bg1="lt1" tx1="dk1" bg2="lt2" tx2="dk2" accent1="accent1" accent2="accent2" accent3="accent3" accent4="accent4" accent5="accent5" accent6="accent6" hlink="hlink" folHlink="folHlink"/>
  <p:sldLayoutIdLst>
    <p:sldLayoutId id="2147483651"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 id="2147483660" r:id="rId10"/>
    <p:sldLayoutId id="2147483661" r:id="rId11"/>
  </p:sldLayoutIdLst>
  <p:txStyles>
    <p:titleStyle>
      <a:lvl1pPr algn="ctr" rtl="0" eaLnBrk="0" fontAlgn="base" hangingPunct="0">
        <a:spcBef>
          <a:spcPct val="0"/>
        </a:spcBef>
        <a:spcAft>
          <a:spcPct val="0"/>
        </a:spcAft>
        <a:defRPr sz="3200">
          <a:solidFill>
            <a:schemeClr val="bg1"/>
          </a:solidFill>
          <a:latin typeface="+mj-lt"/>
          <a:ea typeface="+mj-ea"/>
          <a:cs typeface="+mj-cs"/>
        </a:defRPr>
      </a:lvl1pPr>
      <a:lvl2pPr algn="ctr" rtl="0" eaLnBrk="0" fontAlgn="base" hangingPunct="0">
        <a:spcBef>
          <a:spcPct val="0"/>
        </a:spcBef>
        <a:spcAft>
          <a:spcPct val="0"/>
        </a:spcAft>
        <a:defRPr sz="3200">
          <a:solidFill>
            <a:schemeClr val="bg1"/>
          </a:solidFill>
          <a:latin typeface="Arial" charset="0"/>
        </a:defRPr>
      </a:lvl2pPr>
      <a:lvl3pPr algn="ctr" rtl="0" eaLnBrk="0" fontAlgn="base" hangingPunct="0">
        <a:spcBef>
          <a:spcPct val="0"/>
        </a:spcBef>
        <a:spcAft>
          <a:spcPct val="0"/>
        </a:spcAft>
        <a:defRPr sz="3200">
          <a:solidFill>
            <a:schemeClr val="bg1"/>
          </a:solidFill>
          <a:latin typeface="Arial" charset="0"/>
        </a:defRPr>
      </a:lvl3pPr>
      <a:lvl4pPr algn="ctr" rtl="0" eaLnBrk="0" fontAlgn="base" hangingPunct="0">
        <a:spcBef>
          <a:spcPct val="0"/>
        </a:spcBef>
        <a:spcAft>
          <a:spcPct val="0"/>
        </a:spcAft>
        <a:defRPr sz="3200">
          <a:solidFill>
            <a:schemeClr val="bg1"/>
          </a:solidFill>
          <a:latin typeface="Arial" charset="0"/>
        </a:defRPr>
      </a:lvl4pPr>
      <a:lvl5pPr algn="ctr" rtl="0" eaLnBrk="0" fontAlgn="base" hangingPunct="0">
        <a:spcBef>
          <a:spcPct val="0"/>
        </a:spcBef>
        <a:spcAft>
          <a:spcPct val="0"/>
        </a:spcAft>
        <a:defRPr sz="3200">
          <a:solidFill>
            <a:schemeClr val="bg1"/>
          </a:solidFill>
          <a:latin typeface="Arial" charset="0"/>
        </a:defRPr>
      </a:lvl5pPr>
      <a:lvl6pPr marL="457200" algn="ctr" rtl="0" eaLnBrk="0" fontAlgn="base" hangingPunct="0">
        <a:spcBef>
          <a:spcPct val="0"/>
        </a:spcBef>
        <a:spcAft>
          <a:spcPct val="0"/>
        </a:spcAft>
        <a:defRPr sz="3200">
          <a:solidFill>
            <a:schemeClr val="tx2"/>
          </a:solidFill>
          <a:latin typeface="Arial" charset="0"/>
        </a:defRPr>
      </a:lvl6pPr>
      <a:lvl7pPr marL="914400" algn="ctr" rtl="0" eaLnBrk="0" fontAlgn="base" hangingPunct="0">
        <a:spcBef>
          <a:spcPct val="0"/>
        </a:spcBef>
        <a:spcAft>
          <a:spcPct val="0"/>
        </a:spcAft>
        <a:defRPr sz="3200">
          <a:solidFill>
            <a:schemeClr val="tx2"/>
          </a:solidFill>
          <a:latin typeface="Arial" charset="0"/>
        </a:defRPr>
      </a:lvl7pPr>
      <a:lvl8pPr marL="1371600" algn="ctr" rtl="0" eaLnBrk="0" fontAlgn="base" hangingPunct="0">
        <a:spcBef>
          <a:spcPct val="0"/>
        </a:spcBef>
        <a:spcAft>
          <a:spcPct val="0"/>
        </a:spcAft>
        <a:defRPr sz="3200">
          <a:solidFill>
            <a:schemeClr val="tx2"/>
          </a:solidFill>
          <a:latin typeface="Arial" charset="0"/>
        </a:defRPr>
      </a:lvl8pPr>
      <a:lvl9pPr marL="1828800" algn="ctr" rtl="0" eaLnBrk="0" fontAlgn="base" hangingPunct="0">
        <a:spcBef>
          <a:spcPct val="0"/>
        </a:spcBef>
        <a:spcAft>
          <a:spcPct val="0"/>
        </a:spcAft>
        <a:defRPr sz="3200">
          <a:solidFill>
            <a:schemeClr val="tx2"/>
          </a:solidFill>
          <a:latin typeface="Arial"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Times" pitchFamily="18" charset="0"/>
        </a:defRPr>
      </a:lvl4pPr>
      <a:lvl5pPr marL="2057400" indent="-228600" algn="l" rtl="0" eaLnBrk="0" fontAlgn="base" hangingPunct="0">
        <a:spcBef>
          <a:spcPct val="20000"/>
        </a:spcBef>
        <a:spcAft>
          <a:spcPct val="0"/>
        </a:spcAft>
        <a:buChar char="»"/>
        <a:defRPr sz="2000">
          <a:solidFill>
            <a:schemeClr val="tx1"/>
          </a:solidFill>
          <a:latin typeface="Times" pitchFamily="18" charset="0"/>
        </a:defRPr>
      </a:lvl5pPr>
      <a:lvl6pPr marL="2514600" indent="-228600" algn="l" rtl="0" eaLnBrk="0" fontAlgn="base" hangingPunct="0">
        <a:spcBef>
          <a:spcPct val="20000"/>
        </a:spcBef>
        <a:spcAft>
          <a:spcPct val="0"/>
        </a:spcAft>
        <a:buChar char="»"/>
        <a:defRPr sz="2000">
          <a:solidFill>
            <a:schemeClr val="tx1"/>
          </a:solidFill>
          <a:latin typeface="Times" pitchFamily="18" charset="0"/>
        </a:defRPr>
      </a:lvl6pPr>
      <a:lvl7pPr marL="2971800" indent="-228600" algn="l" rtl="0" eaLnBrk="0" fontAlgn="base" hangingPunct="0">
        <a:spcBef>
          <a:spcPct val="20000"/>
        </a:spcBef>
        <a:spcAft>
          <a:spcPct val="0"/>
        </a:spcAft>
        <a:buChar char="»"/>
        <a:defRPr sz="2000">
          <a:solidFill>
            <a:schemeClr val="tx1"/>
          </a:solidFill>
          <a:latin typeface="Times" pitchFamily="18" charset="0"/>
        </a:defRPr>
      </a:lvl7pPr>
      <a:lvl8pPr marL="3429000" indent="-228600" algn="l" rtl="0" eaLnBrk="0" fontAlgn="base" hangingPunct="0">
        <a:spcBef>
          <a:spcPct val="20000"/>
        </a:spcBef>
        <a:spcAft>
          <a:spcPct val="0"/>
        </a:spcAft>
        <a:buChar char="»"/>
        <a:defRPr sz="2000">
          <a:solidFill>
            <a:schemeClr val="tx1"/>
          </a:solidFill>
          <a:latin typeface="Times" pitchFamily="18" charset="0"/>
        </a:defRPr>
      </a:lvl8pPr>
      <a:lvl9pPr marL="3886200" indent="-228600" algn="l" rtl="0" eaLnBrk="0" fontAlgn="base" hangingPunct="0">
        <a:spcBef>
          <a:spcPct val="20000"/>
        </a:spcBef>
        <a:spcAft>
          <a:spcPct val="0"/>
        </a:spcAft>
        <a:buChar char="»"/>
        <a:defRPr sz="2000">
          <a:solidFill>
            <a:schemeClr val="tx1"/>
          </a:solidFill>
          <a:latin typeface="Times"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20.emf"/><Relationship Id="rId1" Type="http://schemas.openxmlformats.org/officeDocument/2006/relationships/slideLayout" Target="../slideLayouts/slideLayout6.xml"/><Relationship Id="rId5" Type="http://schemas.openxmlformats.org/officeDocument/2006/relationships/image" Target="../media/image23.emf"/><Relationship Id="rId4" Type="http://schemas.openxmlformats.org/officeDocument/2006/relationships/image" Target="../media/image22.emf"/></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6.xml"/><Relationship Id="rId5" Type="http://schemas.openxmlformats.org/officeDocument/2006/relationships/image" Target="../media/image31.png"/><Relationship Id="rId4" Type="http://schemas.openxmlformats.org/officeDocument/2006/relationships/image" Target="../media/image3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Subtitle 1"/>
          <p:cNvSpPr>
            <a:spLocks noGrp="1"/>
          </p:cNvSpPr>
          <p:nvPr>
            <p:ph type="subTitle" idx="1"/>
          </p:nvPr>
        </p:nvSpPr>
        <p:spPr/>
        <p:txBody>
          <a:bodyPr/>
          <a:lstStyle/>
          <a:p>
            <a:endParaRPr lang="en-US" smtClean="0"/>
          </a:p>
        </p:txBody>
      </p:sp>
      <p:sp>
        <p:nvSpPr>
          <p:cNvPr id="2051" name="Rectangle 2"/>
          <p:cNvSpPr>
            <a:spLocks noGrp="1" noChangeArrowheads="1"/>
          </p:cNvSpPr>
          <p:nvPr>
            <p:ph type="ctrTitle"/>
          </p:nvPr>
        </p:nvSpPr>
        <p:spPr/>
        <p:txBody>
          <a:bodyPr/>
          <a:lstStyle/>
          <a:p>
            <a:r>
              <a:rPr lang="en-GB" dirty="0" smtClean="0">
                <a:solidFill>
                  <a:schemeClr val="tx1"/>
                </a:solidFill>
              </a:rPr>
              <a:t>Microscopy imaging</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smtClean="0"/>
              <a:t>Dichroic</a:t>
            </a:r>
            <a:r>
              <a:rPr lang="en-GB" dirty="0" smtClean="0"/>
              <a:t> </a:t>
            </a:r>
            <a:r>
              <a:rPr lang="en-GB" dirty="0" smtClean="0"/>
              <a:t>(</a:t>
            </a:r>
            <a:r>
              <a:rPr lang="en-GB" dirty="0" err="1" smtClean="0"/>
              <a:t>beamsplitter</a:t>
            </a:r>
            <a:r>
              <a:rPr lang="en-GB" dirty="0" smtClean="0"/>
              <a:t>) mirror</a:t>
            </a:r>
            <a:endParaRPr lang="en-GB" dirty="0"/>
          </a:p>
        </p:txBody>
      </p:sp>
      <p:pic>
        <p:nvPicPr>
          <p:cNvPr id="21506"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l="22564" t="13498" r="21154" b="6749"/>
          <a:stretch>
            <a:fillRect/>
          </a:stretch>
        </p:blipFill>
        <p:spPr bwMode="auto">
          <a:xfrm>
            <a:off x="1714480" y="1428736"/>
            <a:ext cx="3216867" cy="285752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21508" name="Picture 4"/>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4929190" y="3357562"/>
            <a:ext cx="4163815" cy="3429024"/>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cxnSp>
        <p:nvCxnSpPr>
          <p:cNvPr id="5" name="Straight Arrow Connector 4"/>
          <p:cNvCxnSpPr/>
          <p:nvPr/>
        </p:nvCxnSpPr>
        <p:spPr bwMode="auto">
          <a:xfrm flipV="1">
            <a:off x="1428728" y="3259725"/>
            <a:ext cx="2696479" cy="883655"/>
          </a:xfrm>
          <a:prstGeom prst="straightConnector1">
            <a:avLst/>
          </a:prstGeom>
          <a:solidFill>
            <a:schemeClr val="accent1"/>
          </a:solidFill>
          <a:ln w="57150" cap="flat" cmpd="sng" algn="ctr">
            <a:solidFill>
              <a:srgbClr val="FFC000"/>
            </a:solidFill>
            <a:prstDash val="solid"/>
            <a:round/>
            <a:headEnd type="none" w="med" len="med"/>
            <a:tailEnd type="arrow"/>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8" name="TextBox 7"/>
          <p:cNvSpPr txBox="1"/>
          <p:nvPr/>
        </p:nvSpPr>
        <p:spPr>
          <a:xfrm>
            <a:off x="267554" y="3786190"/>
            <a:ext cx="1518364" cy="338554"/>
          </a:xfrm>
          <a:prstGeom prst="rect">
            <a:avLst/>
          </a:prstGeom>
          <a:noFill/>
        </p:spPr>
        <p:txBody>
          <a:bodyPr wrap="none" rtlCol="0">
            <a:spAutoFit/>
          </a:bodyPr>
          <a:lstStyle/>
          <a:p>
            <a:r>
              <a:rPr lang="en-GB" sz="1600" dirty="0" smtClean="0"/>
              <a:t>Excitation filter</a:t>
            </a:r>
            <a:endParaRPr lang="en-GB" sz="1600" dirty="0"/>
          </a:p>
        </p:txBody>
      </p:sp>
      <p:cxnSp>
        <p:nvCxnSpPr>
          <p:cNvPr id="9" name="Straight Arrow Connector 8"/>
          <p:cNvCxnSpPr/>
          <p:nvPr/>
        </p:nvCxnSpPr>
        <p:spPr bwMode="auto">
          <a:xfrm flipV="1">
            <a:off x="1571604" y="3071810"/>
            <a:ext cx="1571637" cy="71438"/>
          </a:xfrm>
          <a:prstGeom prst="straightConnector1">
            <a:avLst/>
          </a:prstGeom>
          <a:solidFill>
            <a:schemeClr val="accent1"/>
          </a:solidFill>
          <a:ln w="57150" cap="flat" cmpd="sng" algn="ctr">
            <a:solidFill>
              <a:srgbClr val="FFC000"/>
            </a:solidFill>
            <a:prstDash val="solid"/>
            <a:round/>
            <a:headEnd type="none" w="med" len="med"/>
            <a:tailEnd type="arrow"/>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11" name="TextBox 10"/>
          <p:cNvSpPr txBox="1"/>
          <p:nvPr/>
        </p:nvSpPr>
        <p:spPr>
          <a:xfrm>
            <a:off x="196116" y="3100328"/>
            <a:ext cx="1518364" cy="338554"/>
          </a:xfrm>
          <a:prstGeom prst="rect">
            <a:avLst/>
          </a:prstGeom>
          <a:noFill/>
        </p:spPr>
        <p:txBody>
          <a:bodyPr wrap="none" rtlCol="0">
            <a:spAutoFit/>
          </a:bodyPr>
          <a:lstStyle/>
          <a:p>
            <a:r>
              <a:rPr lang="en-GB" sz="1600" dirty="0" err="1" smtClean="0"/>
              <a:t>Dichroic</a:t>
            </a:r>
            <a:r>
              <a:rPr lang="en-GB" sz="1600" dirty="0" smtClean="0"/>
              <a:t> mirror</a:t>
            </a:r>
            <a:endParaRPr lang="en-GB" sz="1600" dirty="0"/>
          </a:p>
        </p:txBody>
      </p:sp>
      <p:cxnSp>
        <p:nvCxnSpPr>
          <p:cNvPr id="12" name="Straight Arrow Connector 11"/>
          <p:cNvCxnSpPr/>
          <p:nvPr/>
        </p:nvCxnSpPr>
        <p:spPr bwMode="auto">
          <a:xfrm>
            <a:off x="1571604" y="1993720"/>
            <a:ext cx="1643075" cy="1588"/>
          </a:xfrm>
          <a:prstGeom prst="straightConnector1">
            <a:avLst/>
          </a:prstGeom>
          <a:solidFill>
            <a:schemeClr val="accent1"/>
          </a:solidFill>
          <a:ln w="57150" cap="flat" cmpd="sng" algn="ctr">
            <a:solidFill>
              <a:srgbClr val="FFC000"/>
            </a:solidFill>
            <a:prstDash val="solid"/>
            <a:round/>
            <a:headEnd type="none" w="med" len="med"/>
            <a:tailEnd type="arrow"/>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14" name="TextBox 13"/>
          <p:cNvSpPr txBox="1"/>
          <p:nvPr/>
        </p:nvSpPr>
        <p:spPr>
          <a:xfrm>
            <a:off x="196116" y="1950800"/>
            <a:ext cx="1460656" cy="338554"/>
          </a:xfrm>
          <a:prstGeom prst="rect">
            <a:avLst/>
          </a:prstGeom>
          <a:noFill/>
        </p:spPr>
        <p:txBody>
          <a:bodyPr wrap="none" rtlCol="0">
            <a:spAutoFit/>
          </a:bodyPr>
          <a:lstStyle/>
          <a:p>
            <a:r>
              <a:rPr lang="en-GB" sz="1600" dirty="0" smtClean="0"/>
              <a:t>Emission filter</a:t>
            </a:r>
            <a:endParaRPr lang="en-GB" sz="1600" dirty="0"/>
          </a:p>
        </p:txBody>
      </p:sp>
    </p:spTree>
    <p:extLst>
      <p:ext uri="{BB962C8B-B14F-4D97-AF65-F5344CB8AC3E}">
        <p14:creationId xmlns:p14="http://schemas.microsoft.com/office/powerpoint/2010/main" xmlns="" val="25405651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Applications of fluorescence microscopy</a:t>
            </a:r>
            <a:endParaRPr lang="en-GB" dirty="0"/>
          </a:p>
        </p:txBody>
      </p:sp>
      <p:sp>
        <p:nvSpPr>
          <p:cNvPr id="4" name="Content Placeholder 3"/>
          <p:cNvSpPr>
            <a:spLocks noGrp="1"/>
          </p:cNvSpPr>
          <p:nvPr>
            <p:ph idx="1"/>
          </p:nvPr>
        </p:nvSpPr>
        <p:spPr/>
        <p:txBody>
          <a:bodyPr/>
          <a:lstStyle/>
          <a:p>
            <a:pPr>
              <a:spcBef>
                <a:spcPts val="1200"/>
              </a:spcBef>
            </a:pPr>
            <a:r>
              <a:rPr lang="en-GB" dirty="0" smtClean="0"/>
              <a:t>Fluorescence microscopy has revolutionised biomedical sciences (Nobel Prize!)</a:t>
            </a:r>
          </a:p>
          <a:p>
            <a:pPr>
              <a:spcBef>
                <a:spcPts val="1200"/>
              </a:spcBef>
            </a:pPr>
            <a:r>
              <a:rPr lang="en-GB" dirty="0" smtClean="0"/>
              <a:t>Hundreds of fluorescent compounds have been created by chemists, including synthetic </a:t>
            </a:r>
            <a:r>
              <a:rPr lang="en-GB" dirty="0" err="1" smtClean="0"/>
              <a:t>nano</a:t>
            </a:r>
            <a:r>
              <a:rPr lang="en-GB" dirty="0" smtClean="0"/>
              <a:t>-beads</a:t>
            </a:r>
          </a:p>
          <a:p>
            <a:pPr>
              <a:spcBef>
                <a:spcPts val="1200"/>
              </a:spcBef>
            </a:pPr>
            <a:r>
              <a:rPr lang="en-GB" dirty="0" smtClean="0"/>
              <a:t>Used as markers that can be attached to various very specific cellular and sub-cellular structures, proteins and compounds of interest</a:t>
            </a:r>
          </a:p>
          <a:p>
            <a:pPr>
              <a:spcBef>
                <a:spcPts val="1200"/>
              </a:spcBef>
            </a:pPr>
            <a:r>
              <a:rPr lang="en-GB" dirty="0" smtClean="0"/>
              <a:t> Used to study biological systems is vitro and in vivo</a:t>
            </a:r>
            <a:endParaRPr lang="en-GB"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Fluorescence Microscopy</a:t>
            </a:r>
            <a:endParaRPr lang="en-GB" dirty="0"/>
          </a:p>
        </p:txBody>
      </p:sp>
      <p:sp>
        <p:nvSpPr>
          <p:cNvPr id="3" name="Rectangle 2"/>
          <p:cNvSpPr/>
          <p:nvPr/>
        </p:nvSpPr>
        <p:spPr>
          <a:xfrm>
            <a:off x="500034" y="1643050"/>
            <a:ext cx="8072462" cy="4401205"/>
          </a:xfrm>
          <a:prstGeom prst="rect">
            <a:avLst/>
          </a:prstGeom>
        </p:spPr>
        <p:txBody>
          <a:bodyPr wrap="square">
            <a:spAutoFit/>
          </a:bodyPr>
          <a:lstStyle/>
          <a:p>
            <a:r>
              <a:rPr lang="en-GB" b="1" dirty="0"/>
              <a:t>Osamu Shimomura, Martin </a:t>
            </a:r>
            <a:r>
              <a:rPr lang="en-GB" b="1" dirty="0" err="1"/>
              <a:t>Chalfie</a:t>
            </a:r>
            <a:r>
              <a:rPr lang="en-GB" b="1" dirty="0"/>
              <a:t> and Roger </a:t>
            </a:r>
            <a:r>
              <a:rPr lang="en-GB" b="1" dirty="0" err="1"/>
              <a:t>Tsien</a:t>
            </a:r>
            <a:r>
              <a:rPr lang="en-GB" b="1" dirty="0"/>
              <a:t>, </a:t>
            </a:r>
            <a:endParaRPr lang="en-GB" b="1" dirty="0" smtClean="0"/>
          </a:p>
          <a:p>
            <a:r>
              <a:rPr lang="en-GB" b="1" dirty="0" smtClean="0"/>
              <a:t>Nobel </a:t>
            </a:r>
            <a:r>
              <a:rPr lang="en-GB" b="1" dirty="0"/>
              <a:t>Prize for Chemistry, </a:t>
            </a:r>
            <a:r>
              <a:rPr lang="en-GB" b="1" dirty="0" smtClean="0"/>
              <a:t>2008</a:t>
            </a:r>
          </a:p>
          <a:p>
            <a:endParaRPr lang="en-GB" b="1" dirty="0"/>
          </a:p>
          <a:p>
            <a:r>
              <a:rPr lang="en-GB" dirty="0"/>
              <a:t>Osamu Shimomura, Professor Emeritus at Marine Biological Laboratory (MBL) in Woods Hole, Massachusetts was awarded the Nobel Prize in Chemistry in 2008 for the discovery and development of green fluorescent protein (GFP) with two American scientists: Martin </a:t>
            </a:r>
            <a:r>
              <a:rPr lang="en-GB" dirty="0" err="1"/>
              <a:t>Chalfie</a:t>
            </a:r>
            <a:r>
              <a:rPr lang="en-GB" dirty="0"/>
              <a:t> of Columbia University and Roger </a:t>
            </a:r>
            <a:r>
              <a:rPr lang="en-GB" dirty="0" err="1"/>
              <a:t>Tsien</a:t>
            </a:r>
            <a:r>
              <a:rPr lang="en-GB" dirty="0"/>
              <a:t> of the University of California-San Diego. They were jointly awarded for discovering the green fluorescent protein (GFP) and further development for use in cell biology. By fluorescence of GFP, the spatial and temporal distribution of other proteins in living cells, tissues or organisms can be observed directly, thus laying the foundation for modern fluorescence microscopy.</a:t>
            </a:r>
          </a:p>
        </p:txBody>
      </p:sp>
    </p:spTree>
    <p:extLst>
      <p:ext uri="{BB962C8B-B14F-4D97-AF65-F5344CB8AC3E}">
        <p14:creationId xmlns:p14="http://schemas.microsoft.com/office/powerpoint/2010/main" xmlns="" val="40923269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smtClean="0"/>
              <a:t>Epifluorescence</a:t>
            </a:r>
            <a:r>
              <a:rPr lang="en-GB" dirty="0" smtClean="0"/>
              <a:t> microscopy</a:t>
            </a:r>
            <a:endParaRPr lang="en-GB" dirty="0"/>
          </a:p>
        </p:txBody>
      </p:sp>
      <p:pic>
        <p:nvPicPr>
          <p:cNvPr id="17410"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643042" y="1285860"/>
            <a:ext cx="4857784" cy="4675617"/>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5" name="TextBox 4"/>
          <p:cNvSpPr txBox="1"/>
          <p:nvPr/>
        </p:nvSpPr>
        <p:spPr>
          <a:xfrm>
            <a:off x="2428860" y="6072206"/>
            <a:ext cx="4517583" cy="461665"/>
          </a:xfrm>
          <a:prstGeom prst="rect">
            <a:avLst/>
          </a:prstGeom>
          <a:noFill/>
        </p:spPr>
        <p:txBody>
          <a:bodyPr wrap="none" rtlCol="0">
            <a:spAutoFit/>
          </a:bodyPr>
          <a:lstStyle/>
          <a:p>
            <a:r>
              <a:rPr lang="en-GB" sz="2400" dirty="0" smtClean="0"/>
              <a:t>The entire sample is illuminated</a:t>
            </a:r>
            <a:endParaRPr lang="en-GB" sz="2400" dirty="0"/>
          </a:p>
        </p:txBody>
      </p:sp>
    </p:spTree>
    <p:extLst>
      <p:ext uri="{BB962C8B-B14F-4D97-AF65-F5344CB8AC3E}">
        <p14:creationId xmlns:p14="http://schemas.microsoft.com/office/powerpoint/2010/main" xmlns="" val="21938647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Confocal microscopy</a:t>
            </a:r>
            <a:endParaRPr lang="en-GB" dirty="0"/>
          </a:p>
        </p:txBody>
      </p:sp>
      <p:pic>
        <p:nvPicPr>
          <p:cNvPr id="16388" name="Picture 4"/>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2195736" y="1428736"/>
            <a:ext cx="4247665" cy="4714908"/>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4" name="TextBox 3"/>
          <p:cNvSpPr txBox="1"/>
          <p:nvPr/>
        </p:nvSpPr>
        <p:spPr>
          <a:xfrm>
            <a:off x="1428728" y="6253483"/>
            <a:ext cx="6210354" cy="461665"/>
          </a:xfrm>
          <a:prstGeom prst="rect">
            <a:avLst/>
          </a:prstGeom>
          <a:noFill/>
        </p:spPr>
        <p:txBody>
          <a:bodyPr wrap="none" rtlCol="0">
            <a:spAutoFit/>
          </a:bodyPr>
          <a:lstStyle/>
          <a:p>
            <a:r>
              <a:rPr lang="en-GB" sz="2400" dirty="0" smtClean="0"/>
              <a:t>Only a thin layer of the sample is illuminated</a:t>
            </a:r>
            <a:endParaRPr lang="en-GB" sz="2400" dirty="0"/>
          </a:p>
        </p:txBody>
      </p:sp>
    </p:spTree>
    <p:extLst>
      <p:ext uri="{BB962C8B-B14F-4D97-AF65-F5344CB8AC3E}">
        <p14:creationId xmlns:p14="http://schemas.microsoft.com/office/powerpoint/2010/main" xmlns="" val="30098364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smtClean="0"/>
              <a:t>Epiluminescence</a:t>
            </a:r>
            <a:r>
              <a:rPr lang="en-GB" dirty="0" smtClean="0"/>
              <a:t> </a:t>
            </a:r>
            <a:r>
              <a:rPr lang="en-GB" dirty="0" err="1" smtClean="0"/>
              <a:t>vs</a:t>
            </a:r>
            <a:r>
              <a:rPr lang="en-GB" dirty="0" smtClean="0"/>
              <a:t> </a:t>
            </a:r>
            <a:r>
              <a:rPr lang="en-GB" dirty="0" err="1" smtClean="0"/>
              <a:t>confocal</a:t>
            </a:r>
            <a:r>
              <a:rPr lang="en-GB" dirty="0" smtClean="0"/>
              <a:t> microscopy</a:t>
            </a:r>
            <a:endParaRPr lang="en-GB" dirty="0"/>
          </a:p>
        </p:txBody>
      </p:sp>
      <p:pic>
        <p:nvPicPr>
          <p:cNvPr id="3" name="Picture 6"/>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042989" y="1272203"/>
            <a:ext cx="6672284" cy="5442945"/>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xmlns="" val="9986111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TIRF microscopy</a:t>
            </a:r>
            <a:endParaRPr lang="en-GB" dirty="0"/>
          </a:p>
        </p:txBody>
      </p:sp>
      <p:pic>
        <p:nvPicPr>
          <p:cNvPr id="19459" name="Picture 3"/>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571472" y="2357430"/>
            <a:ext cx="6723576" cy="3714776"/>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6" name="TextBox 5"/>
          <p:cNvSpPr txBox="1"/>
          <p:nvPr/>
        </p:nvSpPr>
        <p:spPr>
          <a:xfrm>
            <a:off x="1499515" y="1428736"/>
            <a:ext cx="6364627" cy="461665"/>
          </a:xfrm>
          <a:prstGeom prst="rect">
            <a:avLst/>
          </a:prstGeom>
          <a:noFill/>
        </p:spPr>
        <p:txBody>
          <a:bodyPr wrap="none" rtlCol="0">
            <a:spAutoFit/>
          </a:bodyPr>
          <a:lstStyle/>
          <a:p>
            <a:r>
              <a:rPr lang="en-GB" sz="2400" dirty="0" smtClean="0"/>
              <a:t>TIRF = Total Internal Reflection Fluorescence</a:t>
            </a:r>
            <a:endParaRPr lang="en-GB" sz="2400" dirty="0"/>
          </a:p>
        </p:txBody>
      </p:sp>
      <p:cxnSp>
        <p:nvCxnSpPr>
          <p:cNvPr id="8" name="Straight Connector 7"/>
          <p:cNvCxnSpPr/>
          <p:nvPr/>
        </p:nvCxnSpPr>
        <p:spPr bwMode="auto">
          <a:xfrm>
            <a:off x="5786446" y="4071942"/>
            <a:ext cx="2286016"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9" name="Straight Connector 8"/>
          <p:cNvCxnSpPr/>
          <p:nvPr/>
        </p:nvCxnSpPr>
        <p:spPr bwMode="auto">
          <a:xfrm>
            <a:off x="5786446" y="3357562"/>
            <a:ext cx="2286016"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11" name="Straight Connector 10"/>
          <p:cNvCxnSpPr/>
          <p:nvPr/>
        </p:nvCxnSpPr>
        <p:spPr bwMode="auto">
          <a:xfrm rot="5400000">
            <a:off x="7429520" y="3714752"/>
            <a:ext cx="714380" cy="0"/>
          </a:xfrm>
          <a:prstGeom prst="line">
            <a:avLst/>
          </a:prstGeom>
          <a:solidFill>
            <a:schemeClr val="accent1"/>
          </a:solidFill>
          <a:ln w="9525" cap="flat" cmpd="sng" algn="ctr">
            <a:solidFill>
              <a:schemeClr val="tx1"/>
            </a:solidFill>
            <a:prstDash val="solid"/>
            <a:round/>
            <a:headEnd type="arrow" w="med" len="med"/>
            <a:tailEnd type="arrow"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12" name="TextBox 11"/>
          <p:cNvSpPr txBox="1"/>
          <p:nvPr/>
        </p:nvSpPr>
        <p:spPr>
          <a:xfrm>
            <a:off x="7929586" y="3500438"/>
            <a:ext cx="1039067" cy="400110"/>
          </a:xfrm>
          <a:prstGeom prst="rect">
            <a:avLst/>
          </a:prstGeom>
          <a:noFill/>
        </p:spPr>
        <p:txBody>
          <a:bodyPr wrap="none" rtlCol="0">
            <a:spAutoFit/>
          </a:bodyPr>
          <a:lstStyle/>
          <a:p>
            <a:r>
              <a:rPr lang="en-GB" dirty="0" smtClean="0"/>
              <a:t>100 nm</a:t>
            </a:r>
            <a:endParaRPr lang="en-GB" dirty="0"/>
          </a:p>
        </p:txBody>
      </p:sp>
    </p:spTree>
    <p:extLst>
      <p:ext uri="{BB962C8B-B14F-4D97-AF65-F5344CB8AC3E}">
        <p14:creationId xmlns:p14="http://schemas.microsoft.com/office/powerpoint/2010/main" xmlns="" val="32612032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smtClean="0"/>
              <a:t>Epiluminescent</a:t>
            </a:r>
            <a:r>
              <a:rPr lang="en-GB" dirty="0" smtClean="0"/>
              <a:t> </a:t>
            </a:r>
            <a:r>
              <a:rPr lang="en-GB" dirty="0" err="1" smtClean="0"/>
              <a:t>vs</a:t>
            </a:r>
            <a:r>
              <a:rPr lang="en-GB" dirty="0" smtClean="0"/>
              <a:t> TIRF Microscopy</a:t>
            </a:r>
            <a:endParaRPr lang="en-GB" dirty="0"/>
          </a:p>
        </p:txBody>
      </p:sp>
      <p:pic>
        <p:nvPicPr>
          <p:cNvPr id="4" name="Picture 5"/>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357290" y="1781317"/>
            <a:ext cx="6429420" cy="4148013"/>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smtClean="0"/>
              <a:t>Multifluorescence</a:t>
            </a:r>
            <a:r>
              <a:rPr lang="en-GB" dirty="0" smtClean="0"/>
              <a:t> microscopy</a:t>
            </a:r>
            <a:endParaRPr lang="en-GB" dirty="0"/>
          </a:p>
        </p:txBody>
      </p:sp>
      <p:pic>
        <p:nvPicPr>
          <p:cNvPr id="3" name="Picture 3"/>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2071670" y="2403921"/>
            <a:ext cx="5072098" cy="4025475"/>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4" name="TextBox 3"/>
          <p:cNvSpPr txBox="1"/>
          <p:nvPr/>
        </p:nvSpPr>
        <p:spPr>
          <a:xfrm>
            <a:off x="1499515" y="1467137"/>
            <a:ext cx="6162264" cy="461665"/>
          </a:xfrm>
          <a:prstGeom prst="rect">
            <a:avLst/>
          </a:prstGeom>
          <a:noFill/>
        </p:spPr>
        <p:txBody>
          <a:bodyPr wrap="none" rtlCol="0">
            <a:spAutoFit/>
          </a:bodyPr>
          <a:lstStyle/>
          <a:p>
            <a:r>
              <a:rPr lang="en-GB" sz="2400" dirty="0" smtClean="0"/>
              <a:t>Imaging several compounds simultaneously</a:t>
            </a:r>
            <a:endParaRPr lang="en-GB" sz="240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Challenges in </a:t>
            </a:r>
            <a:r>
              <a:rPr lang="en-GB" dirty="0" err="1" smtClean="0"/>
              <a:t>multifluorescence</a:t>
            </a:r>
            <a:r>
              <a:rPr lang="en-GB" dirty="0" smtClean="0"/>
              <a:t> microscopy</a:t>
            </a:r>
            <a:endParaRPr lang="en-GB" dirty="0"/>
          </a:p>
        </p:txBody>
      </p:sp>
      <p:sp>
        <p:nvSpPr>
          <p:cNvPr id="3" name="Content Placeholder 2"/>
          <p:cNvSpPr>
            <a:spLocks noGrp="1"/>
          </p:cNvSpPr>
          <p:nvPr>
            <p:ph idx="1"/>
          </p:nvPr>
        </p:nvSpPr>
        <p:spPr/>
        <p:txBody>
          <a:bodyPr/>
          <a:lstStyle/>
          <a:p>
            <a:pPr>
              <a:spcBef>
                <a:spcPts val="1200"/>
              </a:spcBef>
            </a:pPr>
            <a:r>
              <a:rPr lang="en-GB" dirty="0" smtClean="0"/>
              <a:t>Different </a:t>
            </a:r>
            <a:r>
              <a:rPr lang="en-GB" dirty="0" err="1" smtClean="0"/>
              <a:t>fluorophores</a:t>
            </a:r>
            <a:r>
              <a:rPr lang="en-GB" dirty="0" smtClean="0"/>
              <a:t> require different filter sets</a:t>
            </a:r>
          </a:p>
          <a:p>
            <a:pPr>
              <a:spcBef>
                <a:spcPts val="1200"/>
              </a:spcBef>
            </a:pPr>
            <a:r>
              <a:rPr lang="en-GB" dirty="0" err="1" smtClean="0"/>
              <a:t>Fluorophores</a:t>
            </a:r>
            <a:r>
              <a:rPr lang="en-GB" dirty="0" smtClean="0"/>
              <a:t> are bleached by light</a:t>
            </a:r>
          </a:p>
          <a:p>
            <a:pPr>
              <a:spcBef>
                <a:spcPts val="1200"/>
              </a:spcBef>
            </a:pPr>
            <a:r>
              <a:rPr lang="en-GB" dirty="0" smtClean="0"/>
              <a:t>Live cells exhibit motion </a:t>
            </a:r>
          </a:p>
          <a:p>
            <a:pPr>
              <a:spcBef>
                <a:spcPts val="1200"/>
              </a:spcBef>
            </a:pPr>
            <a:r>
              <a:rPr lang="en-GB" dirty="0" smtClean="0"/>
              <a:t>Cell bodies emit very broad-band background fluorescence</a:t>
            </a:r>
            <a:endParaRPr lang="en-GB"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smtClean="0"/>
              <a:t>Standard microscope</a:t>
            </a:r>
            <a:endParaRPr lang="en-GB" dirty="0"/>
          </a:p>
        </p:txBody>
      </p:sp>
      <p:pic>
        <p:nvPicPr>
          <p:cNvPr id="14338"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79512" y="1700808"/>
            <a:ext cx="2743200" cy="4153662"/>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5" name="Rectangle 4"/>
          <p:cNvSpPr/>
          <p:nvPr/>
        </p:nvSpPr>
        <p:spPr>
          <a:xfrm>
            <a:off x="3131840" y="1756821"/>
            <a:ext cx="6048672" cy="2862322"/>
          </a:xfrm>
          <a:prstGeom prst="rect">
            <a:avLst/>
          </a:prstGeom>
        </p:spPr>
        <p:txBody>
          <a:bodyPr wrap="square">
            <a:spAutoFit/>
          </a:bodyPr>
          <a:lstStyle/>
          <a:p>
            <a:r>
              <a:rPr lang="en-GB" dirty="0"/>
              <a:t> </a:t>
            </a:r>
            <a:r>
              <a:rPr lang="en-GB" dirty="0" smtClean="0"/>
              <a:t>1. Eyepiece </a:t>
            </a:r>
            <a:r>
              <a:rPr lang="en-GB" dirty="0"/>
              <a:t>(ocular lens</a:t>
            </a:r>
            <a:r>
              <a:rPr lang="en-GB" dirty="0" smtClean="0"/>
              <a:t>)</a:t>
            </a:r>
          </a:p>
          <a:p>
            <a:r>
              <a:rPr lang="en-GB" dirty="0" smtClean="0"/>
              <a:t> 2. Objective turret to </a:t>
            </a:r>
            <a:r>
              <a:rPr lang="en-GB" dirty="0"/>
              <a:t>hold multiple </a:t>
            </a:r>
            <a:r>
              <a:rPr lang="en-GB" dirty="0" smtClean="0"/>
              <a:t>objective lenses</a:t>
            </a:r>
            <a:endParaRPr lang="en-GB" dirty="0"/>
          </a:p>
          <a:p>
            <a:r>
              <a:rPr lang="en-GB" dirty="0"/>
              <a:t> </a:t>
            </a:r>
            <a:r>
              <a:rPr lang="en-GB" dirty="0" smtClean="0"/>
              <a:t>3. Objective lenses</a:t>
            </a:r>
            <a:endParaRPr lang="en-GB" dirty="0"/>
          </a:p>
          <a:p>
            <a:r>
              <a:rPr lang="en-GB" dirty="0"/>
              <a:t> </a:t>
            </a:r>
            <a:r>
              <a:rPr lang="en-GB" dirty="0" smtClean="0"/>
              <a:t>4. </a:t>
            </a:r>
            <a:r>
              <a:rPr lang="en-GB" dirty="0"/>
              <a:t>Focus knobs (to move the stage</a:t>
            </a:r>
            <a:r>
              <a:rPr lang="en-GB" dirty="0" smtClean="0"/>
              <a:t>), coarse</a:t>
            </a:r>
            <a:endParaRPr lang="en-GB" dirty="0"/>
          </a:p>
          <a:p>
            <a:r>
              <a:rPr lang="en-GB" dirty="0" smtClean="0"/>
              <a:t> 5. Focus knobs, fine adjustment</a:t>
            </a:r>
            <a:endParaRPr lang="en-GB" dirty="0"/>
          </a:p>
          <a:p>
            <a:r>
              <a:rPr lang="en-GB" dirty="0"/>
              <a:t> </a:t>
            </a:r>
            <a:r>
              <a:rPr lang="en-GB" dirty="0" smtClean="0"/>
              <a:t>6. </a:t>
            </a:r>
            <a:r>
              <a:rPr lang="en-GB" dirty="0"/>
              <a:t>Stage (to hold the </a:t>
            </a:r>
            <a:r>
              <a:rPr lang="en-GB" dirty="0" smtClean="0"/>
              <a:t>specimen</a:t>
            </a:r>
            <a:r>
              <a:rPr lang="en-GB" dirty="0"/>
              <a:t>)</a:t>
            </a:r>
          </a:p>
          <a:p>
            <a:r>
              <a:rPr lang="en-GB" dirty="0"/>
              <a:t> </a:t>
            </a:r>
            <a:r>
              <a:rPr lang="en-GB" dirty="0" smtClean="0"/>
              <a:t>7. </a:t>
            </a:r>
            <a:r>
              <a:rPr lang="en-GB" dirty="0"/>
              <a:t>Light source (a light or a mirror</a:t>
            </a:r>
            <a:r>
              <a:rPr lang="en-GB" dirty="0" smtClean="0"/>
              <a:t>)</a:t>
            </a:r>
            <a:endParaRPr lang="en-GB" dirty="0"/>
          </a:p>
          <a:p>
            <a:r>
              <a:rPr lang="en-GB" dirty="0"/>
              <a:t> </a:t>
            </a:r>
            <a:r>
              <a:rPr lang="en-GB" dirty="0" smtClean="0"/>
              <a:t>8. </a:t>
            </a:r>
            <a:r>
              <a:rPr lang="en-GB" dirty="0"/>
              <a:t>Diaphragm and </a:t>
            </a:r>
            <a:r>
              <a:rPr lang="en-GB" dirty="0" smtClean="0"/>
              <a:t>condenser</a:t>
            </a:r>
            <a:endParaRPr lang="en-GB" dirty="0"/>
          </a:p>
          <a:p>
            <a:r>
              <a:rPr lang="en-GB" dirty="0"/>
              <a:t> </a:t>
            </a:r>
            <a:r>
              <a:rPr lang="en-GB" dirty="0" smtClean="0"/>
              <a:t>9. </a:t>
            </a:r>
            <a:r>
              <a:rPr lang="en-GB" dirty="0"/>
              <a:t>Mechanical </a:t>
            </a:r>
            <a:r>
              <a:rPr lang="en-GB" dirty="0" smtClean="0"/>
              <a:t>stage</a:t>
            </a:r>
            <a:endParaRPr lang="en-GB" dirty="0"/>
          </a:p>
        </p:txBody>
      </p:sp>
    </p:spTree>
    <p:extLst>
      <p:ext uri="{BB962C8B-B14F-4D97-AF65-F5344CB8AC3E}">
        <p14:creationId xmlns:p14="http://schemas.microsoft.com/office/powerpoint/2010/main" xmlns="" val="23149748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Challenges in </a:t>
            </a:r>
            <a:r>
              <a:rPr lang="en-GB" dirty="0" err="1" smtClean="0"/>
              <a:t>multifluorescence</a:t>
            </a:r>
            <a:r>
              <a:rPr lang="en-GB" dirty="0" smtClean="0"/>
              <a:t> microscopy</a:t>
            </a:r>
            <a:endParaRPr lang="en-GB" dirty="0"/>
          </a:p>
        </p:txBody>
      </p:sp>
      <p:pic>
        <p:nvPicPr>
          <p:cNvPr id="23554"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71406" y="1857364"/>
            <a:ext cx="8767004" cy="4143404"/>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xmlns="" val="706454696"/>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Challenges in </a:t>
            </a:r>
            <a:r>
              <a:rPr lang="en-GB" dirty="0" err="1" smtClean="0"/>
              <a:t>multifluorescence</a:t>
            </a:r>
            <a:r>
              <a:rPr lang="en-GB" dirty="0" smtClean="0"/>
              <a:t> microscopy</a:t>
            </a:r>
            <a:endParaRPr lang="en-GB" dirty="0"/>
          </a:p>
        </p:txBody>
      </p:sp>
      <p:pic>
        <p:nvPicPr>
          <p:cNvPr id="24578"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457200" y="1943116"/>
            <a:ext cx="8229600" cy="377190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4" name="TextBox 3"/>
          <p:cNvSpPr txBox="1"/>
          <p:nvPr/>
        </p:nvSpPr>
        <p:spPr>
          <a:xfrm>
            <a:off x="1285852" y="6000768"/>
            <a:ext cx="6753003" cy="461665"/>
          </a:xfrm>
          <a:prstGeom prst="rect">
            <a:avLst/>
          </a:prstGeom>
          <a:noFill/>
        </p:spPr>
        <p:txBody>
          <a:bodyPr wrap="none" rtlCol="0">
            <a:spAutoFit/>
          </a:bodyPr>
          <a:lstStyle/>
          <a:p>
            <a:r>
              <a:rPr lang="en-GB" sz="2400" dirty="0" smtClean="0"/>
              <a:t>We can </a:t>
            </a:r>
            <a:r>
              <a:rPr lang="en-GB" sz="2400" dirty="0" err="1" smtClean="0"/>
              <a:t>unmix</a:t>
            </a:r>
            <a:r>
              <a:rPr lang="en-GB" sz="2400" dirty="0" smtClean="0"/>
              <a:t> emissions after image acquisition</a:t>
            </a:r>
            <a:endParaRPr lang="en-GB" sz="2400" dirty="0"/>
          </a:p>
        </p:txBody>
      </p:sp>
    </p:spTree>
    <p:extLst>
      <p:ext uri="{BB962C8B-B14F-4D97-AF65-F5344CB8AC3E}">
        <p14:creationId xmlns:p14="http://schemas.microsoft.com/office/powerpoint/2010/main" xmlns="" val="19122440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Spectral </a:t>
            </a:r>
            <a:r>
              <a:rPr lang="en-GB" dirty="0" err="1" smtClean="0"/>
              <a:t>unmixing</a:t>
            </a:r>
            <a:endParaRPr lang="en-GB" dirty="0"/>
          </a:p>
        </p:txBody>
      </p:sp>
      <p:pic>
        <p:nvPicPr>
          <p:cNvPr id="22530"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142975" y="1216066"/>
            <a:ext cx="6858050" cy="5674834"/>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xmlns="" val="16431347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Spectral </a:t>
            </a:r>
            <a:r>
              <a:rPr lang="en-GB" dirty="0" err="1" smtClean="0"/>
              <a:t>unmixing</a:t>
            </a:r>
            <a:endParaRPr lang="en-GB" dirty="0"/>
          </a:p>
        </p:txBody>
      </p:sp>
      <p:sp>
        <p:nvSpPr>
          <p:cNvPr id="4" name="Content Placeholder 3"/>
          <p:cNvSpPr>
            <a:spLocks noGrp="1"/>
          </p:cNvSpPr>
          <p:nvPr>
            <p:ph idx="1"/>
          </p:nvPr>
        </p:nvSpPr>
        <p:spPr/>
        <p:txBody>
          <a:bodyPr/>
          <a:lstStyle/>
          <a:p>
            <a:r>
              <a:rPr lang="en-GB" dirty="0" smtClean="0"/>
              <a:t>A method for isolating contributions of the individual </a:t>
            </a:r>
            <a:r>
              <a:rPr lang="en-GB" dirty="0" err="1" smtClean="0"/>
              <a:t>fluorophores</a:t>
            </a:r>
            <a:r>
              <a:rPr lang="en-GB" dirty="0" smtClean="0"/>
              <a:t> from their mixture</a:t>
            </a:r>
          </a:p>
          <a:p>
            <a:r>
              <a:rPr lang="en-GB" dirty="0" smtClean="0"/>
              <a:t>Normally requires the knowledge of the emission spectra of the </a:t>
            </a:r>
            <a:r>
              <a:rPr lang="en-GB" dirty="0" err="1" smtClean="0"/>
              <a:t>fluorophores</a:t>
            </a:r>
            <a:endParaRPr lang="en-GB" dirty="0" smtClean="0"/>
          </a:p>
          <a:p>
            <a:r>
              <a:rPr lang="en-GB" dirty="0" smtClean="0"/>
              <a:t>Assumption: the combined emission is a linear combination of the contributing emissions</a:t>
            </a:r>
          </a:p>
          <a:p>
            <a:r>
              <a:rPr lang="en-GB" dirty="0" smtClean="0"/>
              <a:t>Normally requires imaging at a number of spectral wavelengths</a:t>
            </a:r>
            <a:endParaRPr lang="en-GB" dirty="0"/>
          </a:p>
        </p:txBody>
      </p:sp>
    </p:spTree>
    <p:extLst>
      <p:ext uri="{BB962C8B-B14F-4D97-AF65-F5344CB8AC3E}">
        <p14:creationId xmlns:p14="http://schemas.microsoft.com/office/powerpoint/2010/main" xmlns="" val="13566903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Spectral </a:t>
            </a:r>
            <a:r>
              <a:rPr lang="en-GB" dirty="0" err="1" smtClean="0"/>
              <a:t>unmixing</a:t>
            </a:r>
            <a:endParaRPr lang="en-GB" dirty="0"/>
          </a:p>
        </p:txBody>
      </p:sp>
      <p:sp>
        <p:nvSpPr>
          <p:cNvPr id="3" name="Content Placeholder 2"/>
          <p:cNvSpPr>
            <a:spLocks noGrp="1"/>
          </p:cNvSpPr>
          <p:nvPr>
            <p:ph idx="1"/>
          </p:nvPr>
        </p:nvSpPr>
        <p:spPr/>
        <p:txBody>
          <a:bodyPr/>
          <a:lstStyle/>
          <a:p>
            <a:pPr>
              <a:spcBef>
                <a:spcPts val="1200"/>
              </a:spcBef>
            </a:pPr>
            <a:r>
              <a:rPr lang="en-GB" dirty="0" smtClean="0"/>
              <a:t>K – the number of wavelengths at which the image was acquired </a:t>
            </a:r>
          </a:p>
          <a:p>
            <a:pPr>
              <a:spcBef>
                <a:spcPts val="1200"/>
              </a:spcBef>
            </a:pPr>
            <a:r>
              <a:rPr lang="en-GB" dirty="0" smtClean="0"/>
              <a:t>N – the number of </a:t>
            </a:r>
            <a:r>
              <a:rPr lang="en-GB" dirty="0" err="1" smtClean="0"/>
              <a:t>fluorophores</a:t>
            </a:r>
            <a:endParaRPr lang="en-GB" dirty="0" smtClean="0"/>
          </a:p>
          <a:p>
            <a:pPr>
              <a:spcBef>
                <a:spcPts val="1200"/>
              </a:spcBef>
            </a:pPr>
            <a:r>
              <a:rPr lang="en-GB" dirty="0" err="1" smtClean="0"/>
              <a:t>L</a:t>
            </a:r>
            <a:r>
              <a:rPr lang="en-GB" baseline="-25000" dirty="0" err="1" smtClean="0"/>
              <a:t>n</a:t>
            </a:r>
            <a:r>
              <a:rPr lang="en-GB" dirty="0" smtClean="0"/>
              <a:t> – the emission spectrum of </a:t>
            </a:r>
            <a:r>
              <a:rPr lang="en-GB" dirty="0" err="1" smtClean="0"/>
              <a:t>fluorophore</a:t>
            </a:r>
            <a:r>
              <a:rPr lang="en-GB" dirty="0" smtClean="0"/>
              <a:t> n; the length of each spectrum </a:t>
            </a:r>
            <a:r>
              <a:rPr lang="en-GB" dirty="0" err="1" smtClean="0"/>
              <a:t>L</a:t>
            </a:r>
            <a:r>
              <a:rPr lang="en-GB" baseline="-25000" dirty="0" err="1" smtClean="0"/>
              <a:t>n</a:t>
            </a:r>
            <a:r>
              <a:rPr lang="en-GB" dirty="0" smtClean="0"/>
              <a:t> is K</a:t>
            </a:r>
          </a:p>
          <a:p>
            <a:pPr>
              <a:spcBef>
                <a:spcPts val="1200"/>
              </a:spcBef>
            </a:pPr>
            <a:r>
              <a:rPr lang="en-GB" dirty="0" smtClean="0"/>
              <a:t>M - </a:t>
            </a:r>
            <a:r>
              <a:rPr lang="en-GB" dirty="0" smtClean="0"/>
              <a:t>the number of samples (pixels in the image). A multispectral image I comprises K×M spectral measurements in total.</a:t>
            </a:r>
            <a:endParaRPr lang="en-GB" dirty="0" smtClean="0"/>
          </a:p>
          <a:p>
            <a:pPr>
              <a:spcBef>
                <a:spcPts val="1200"/>
              </a:spcBef>
            </a:pPr>
            <a:endParaRPr lang="en-GB" dirty="0" smtClean="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Spectral </a:t>
            </a:r>
            <a:r>
              <a:rPr lang="en-GB" dirty="0" err="1" smtClean="0"/>
              <a:t>unmixing</a:t>
            </a:r>
            <a:endParaRPr lang="en-GB" dirty="0"/>
          </a:p>
        </p:txBody>
      </p:sp>
      <p:sp>
        <p:nvSpPr>
          <p:cNvPr id="3" name="Content Placeholder 2"/>
          <p:cNvSpPr>
            <a:spLocks noGrp="1"/>
          </p:cNvSpPr>
          <p:nvPr>
            <p:ph idx="1"/>
          </p:nvPr>
        </p:nvSpPr>
        <p:spPr>
          <a:xfrm>
            <a:off x="685800" y="1643050"/>
            <a:ext cx="7772400" cy="4114800"/>
          </a:xfrm>
        </p:spPr>
        <p:txBody>
          <a:bodyPr/>
          <a:lstStyle/>
          <a:p>
            <a:r>
              <a:rPr lang="en-GB" dirty="0" smtClean="0"/>
              <a:t>A spectrum s at any given pixel has contributions from N library spectra with a coefficient a</a:t>
            </a:r>
            <a:r>
              <a:rPr lang="en-GB" baseline="-25000" dirty="0" smtClean="0"/>
              <a:t>n</a:t>
            </a:r>
            <a:r>
              <a:rPr lang="en-GB" dirty="0" smtClean="0"/>
              <a:t> describing the relative abundance of </a:t>
            </a:r>
            <a:r>
              <a:rPr lang="en-GB" dirty="0" err="1" smtClean="0"/>
              <a:t>L</a:t>
            </a:r>
            <a:r>
              <a:rPr lang="en-GB" baseline="-25000" dirty="0" err="1" smtClean="0"/>
              <a:t>n</a:t>
            </a:r>
            <a:r>
              <a:rPr lang="en-GB" dirty="0" smtClean="0"/>
              <a:t>:</a:t>
            </a:r>
          </a:p>
          <a:p>
            <a:pPr>
              <a:buNone/>
            </a:pPr>
            <a:r>
              <a:rPr lang="en-GB" dirty="0" smtClean="0"/>
              <a:t>                                 s = L a</a:t>
            </a:r>
          </a:p>
          <a:p>
            <a:r>
              <a:rPr lang="en-GB" dirty="0" smtClean="0"/>
              <a:t>s – a column vector of K spectral measurements</a:t>
            </a:r>
          </a:p>
          <a:p>
            <a:r>
              <a:rPr lang="en-GB" dirty="0" smtClean="0"/>
              <a:t>L - </a:t>
            </a:r>
            <a:r>
              <a:rPr lang="en-GB" dirty="0" smtClean="0"/>
              <a:t>K×N matrix of N K-dimensional library spectra </a:t>
            </a:r>
            <a:r>
              <a:rPr lang="en-GB" dirty="0" err="1" smtClean="0"/>
              <a:t>L</a:t>
            </a:r>
            <a:r>
              <a:rPr lang="en-GB" baseline="-25000" dirty="0" err="1" smtClean="0"/>
              <a:t>n</a:t>
            </a:r>
            <a:r>
              <a:rPr lang="en-GB" dirty="0" smtClean="0"/>
              <a:t> </a:t>
            </a:r>
            <a:endParaRPr lang="en-GB" dirty="0" smtClean="0"/>
          </a:p>
          <a:p>
            <a:r>
              <a:rPr lang="en-GB" dirty="0" smtClean="0"/>
              <a:t>a </a:t>
            </a:r>
            <a:r>
              <a:rPr lang="en-GB" dirty="0" smtClean="0"/>
              <a:t>- N-dimensional </a:t>
            </a:r>
            <a:r>
              <a:rPr lang="en-GB" dirty="0" smtClean="0"/>
              <a:t>column vector of abundance </a:t>
            </a:r>
            <a:r>
              <a:rPr lang="en-GB" dirty="0" smtClean="0"/>
              <a:t>coefficients</a:t>
            </a:r>
          </a:p>
          <a:p>
            <a:r>
              <a:rPr lang="en-GB" dirty="0" smtClean="0"/>
              <a:t>If </a:t>
            </a:r>
            <a:r>
              <a:rPr lang="en-GB" dirty="0" smtClean="0"/>
              <a:t>K≥</a:t>
            </a:r>
            <a:r>
              <a:rPr lang="en-GB" dirty="0" smtClean="0"/>
              <a:t>N, </a:t>
            </a:r>
          </a:p>
          <a:p>
            <a:pPr>
              <a:buNone/>
            </a:pPr>
            <a:r>
              <a:rPr lang="en-GB" dirty="0" smtClean="0"/>
              <a:t> </a:t>
            </a:r>
            <a:r>
              <a:rPr lang="en-GB" dirty="0" smtClean="0"/>
              <a:t>                                 a = L</a:t>
            </a:r>
            <a:r>
              <a:rPr lang="en-GB" baseline="30000" dirty="0" smtClean="0"/>
              <a:t>-1</a:t>
            </a:r>
            <a:r>
              <a:rPr lang="en-GB" dirty="0" smtClean="0"/>
              <a:t> s</a:t>
            </a:r>
            <a:endParaRPr lang="en-GB"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Spectral </a:t>
            </a:r>
            <a:r>
              <a:rPr lang="en-GB" dirty="0" err="1" smtClean="0"/>
              <a:t>unmixing</a:t>
            </a:r>
            <a:r>
              <a:rPr lang="en-GB" dirty="0" smtClean="0"/>
              <a:t> examples </a:t>
            </a:r>
            <a:endParaRPr lang="en-GB" dirty="0"/>
          </a:p>
        </p:txBody>
      </p:sp>
      <p:sp>
        <p:nvSpPr>
          <p:cNvPr id="3"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GB"/>
          </a:p>
        </p:txBody>
      </p:sp>
      <p:pic>
        <p:nvPicPr>
          <p:cNvPr id="30723" name="Picture 3"/>
          <p:cNvPicPr>
            <a:picLocks noChangeAspect="1" noChangeArrowheads="1"/>
          </p:cNvPicPr>
          <p:nvPr/>
        </p:nvPicPr>
        <p:blipFill>
          <a:blip r:embed="rId2" cstate="print">
            <a:extLst>
              <a:ext uri="{28A0092B-C50C-407E-A947-70E740481C1C}">
                <a14:useLocalDpi xmlns:a14="http://schemas.microsoft.com/office/drawing/2010/main" xmlns="" val="0"/>
              </a:ext>
            </a:extLst>
          </a:blip>
          <a:srcRect l="22632" t="10416" r="22632" b="17856"/>
          <a:stretch>
            <a:fillRect/>
          </a:stretch>
        </p:blipFill>
        <p:spPr bwMode="auto">
          <a:xfrm>
            <a:off x="642910" y="2000240"/>
            <a:ext cx="2314834" cy="2297242"/>
          </a:xfrm>
          <a:prstGeom prst="rect">
            <a:avLst/>
          </a:prstGeom>
          <a:noFill/>
          <a:extLst>
            <a:ext uri="{909E8E84-426E-40DD-AFC4-6F175D3DCCD1}">
              <a14:hiddenFill xmlns:a14="http://schemas.microsoft.com/office/drawing/2010/main" xmlns="">
                <a:solidFill>
                  <a:srgbClr val="FFFFFF"/>
                </a:solidFill>
              </a14:hiddenFill>
            </a:ext>
          </a:extLst>
        </p:spPr>
      </p:pic>
      <p:sp>
        <p:nvSpPr>
          <p:cNvPr id="4" name="Rectangle 5"/>
          <p:cNvSpPr>
            <a:spLocks noChangeArrowheads="1"/>
          </p:cNvSpPr>
          <p:nvPr/>
        </p:nvSpPr>
        <p:spPr bwMode="auto">
          <a:xfrm>
            <a:off x="0" y="1036638"/>
            <a:ext cx="9144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GB" sz="10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r>
              <a:rPr kumimoji="0" lang="en-GB" sz="600" b="0" i="0" u="none" strike="noStrike" cap="none" normalizeH="0" baseline="0" smtClean="0">
                <a:ln>
                  <a:noFill/>
                </a:ln>
                <a:solidFill>
                  <a:schemeClr val="tx1"/>
                </a:solidFill>
                <a:effectLst/>
                <a:latin typeface="Arial" pitchFamily="34" charset="0"/>
                <a:cs typeface="Arial" pitchFamily="34" charset="0"/>
              </a:rPr>
              <a:t> </a:t>
            </a:r>
            <a:endParaRPr kumimoji="0" lang="en-GB" sz="1800" b="0" i="0" u="none" strike="noStrike" cap="none" normalizeH="0" baseline="0" smtClean="0">
              <a:ln>
                <a:noFill/>
              </a:ln>
              <a:solidFill>
                <a:schemeClr val="tx1"/>
              </a:solidFill>
              <a:effectLst/>
              <a:latin typeface="Arial" pitchFamily="34" charset="0"/>
              <a:cs typeface="Arial" pitchFamily="34" charset="0"/>
            </a:endParaRPr>
          </a:p>
        </p:txBody>
      </p:sp>
      <p:pic>
        <p:nvPicPr>
          <p:cNvPr id="30726" name="Picture 6"/>
          <p:cNvPicPr>
            <a:picLocks noChangeAspect="1" noChangeArrowheads="1"/>
          </p:cNvPicPr>
          <p:nvPr/>
        </p:nvPicPr>
        <p:blipFill>
          <a:blip r:embed="rId3" cstate="print">
            <a:extLst>
              <a:ext uri="{28A0092B-C50C-407E-A947-70E740481C1C}">
                <a14:useLocalDpi xmlns:a14="http://schemas.microsoft.com/office/drawing/2010/main" xmlns="" val="0"/>
              </a:ext>
            </a:extLst>
          </a:blip>
          <a:srcRect l="22632" t="10416" r="22632" b="17856"/>
          <a:stretch>
            <a:fillRect/>
          </a:stretch>
        </p:blipFill>
        <p:spPr bwMode="auto">
          <a:xfrm>
            <a:off x="3571868" y="2000240"/>
            <a:ext cx="2304280" cy="230428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0727" name="Picture 7"/>
          <p:cNvPicPr>
            <a:picLocks noChangeAspect="1" noChangeArrowheads="1"/>
          </p:cNvPicPr>
          <p:nvPr/>
        </p:nvPicPr>
        <p:blipFill>
          <a:blip r:embed="rId4" cstate="print">
            <a:extLst>
              <a:ext uri="{28A0092B-C50C-407E-A947-70E740481C1C}">
                <a14:useLocalDpi xmlns:a14="http://schemas.microsoft.com/office/drawing/2010/main" xmlns="" val="0"/>
              </a:ext>
            </a:extLst>
          </a:blip>
          <a:srcRect b="-6749"/>
          <a:stretch>
            <a:fillRect/>
          </a:stretch>
        </p:blipFill>
        <p:spPr bwMode="auto">
          <a:xfrm>
            <a:off x="6500826" y="2081558"/>
            <a:ext cx="2160042" cy="227613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0728" name="Picture 8"/>
          <p:cNvPicPr>
            <a:picLocks noChangeAspect="1" noChangeArrowheads="1"/>
          </p:cNvPicPr>
          <p:nvPr/>
        </p:nvPicPr>
        <p:blipFill>
          <a:blip r:embed="rId5" cstate="print">
            <a:extLst>
              <a:ext uri="{28A0092B-C50C-407E-A947-70E740481C1C}">
                <a14:useLocalDpi xmlns:a14="http://schemas.microsoft.com/office/drawing/2010/main" xmlns="" val="0"/>
              </a:ext>
            </a:extLst>
          </a:blip>
          <a:srcRect l="6749" t="4500" r="6749" b="4500"/>
          <a:stretch>
            <a:fillRect/>
          </a:stretch>
        </p:blipFill>
        <p:spPr bwMode="auto">
          <a:xfrm>
            <a:off x="446328" y="4624386"/>
            <a:ext cx="2588682" cy="201932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9" name="TextBox 8"/>
          <p:cNvSpPr txBox="1"/>
          <p:nvPr/>
        </p:nvSpPr>
        <p:spPr>
          <a:xfrm>
            <a:off x="1907760" y="1428736"/>
            <a:ext cx="5593198" cy="461665"/>
          </a:xfrm>
          <a:prstGeom prst="rect">
            <a:avLst/>
          </a:prstGeom>
          <a:noFill/>
        </p:spPr>
        <p:txBody>
          <a:bodyPr wrap="none" rtlCol="0">
            <a:spAutoFit/>
          </a:bodyPr>
          <a:lstStyle/>
          <a:p>
            <a:r>
              <a:rPr lang="en-GB" sz="2400" dirty="0" smtClean="0"/>
              <a:t>Fluorescent beads – testing the method</a:t>
            </a:r>
            <a:endParaRPr lang="en-GB" sz="2400" dirty="0"/>
          </a:p>
        </p:txBody>
      </p:sp>
      <p:sp>
        <p:nvSpPr>
          <p:cNvPr id="10" name="TextBox 9"/>
          <p:cNvSpPr txBox="1"/>
          <p:nvPr/>
        </p:nvSpPr>
        <p:spPr>
          <a:xfrm>
            <a:off x="1214414" y="4214818"/>
            <a:ext cx="1308371" cy="400110"/>
          </a:xfrm>
          <a:prstGeom prst="rect">
            <a:avLst/>
          </a:prstGeom>
          <a:noFill/>
        </p:spPr>
        <p:txBody>
          <a:bodyPr wrap="none" rtlCol="0">
            <a:spAutoFit/>
          </a:bodyPr>
          <a:lstStyle/>
          <a:p>
            <a:r>
              <a:rPr lang="en-GB" dirty="0" smtClean="0"/>
              <a:t>In mixture</a:t>
            </a:r>
            <a:endParaRPr lang="en-GB" dirty="0"/>
          </a:p>
        </p:txBody>
      </p:sp>
      <p:sp>
        <p:nvSpPr>
          <p:cNvPr id="11" name="TextBox 10"/>
          <p:cNvSpPr txBox="1"/>
          <p:nvPr/>
        </p:nvSpPr>
        <p:spPr>
          <a:xfrm>
            <a:off x="5621083" y="4214818"/>
            <a:ext cx="1197764" cy="400110"/>
          </a:xfrm>
          <a:prstGeom prst="rect">
            <a:avLst/>
          </a:prstGeom>
          <a:noFill/>
        </p:spPr>
        <p:txBody>
          <a:bodyPr wrap="none" rtlCol="0">
            <a:spAutoFit/>
          </a:bodyPr>
          <a:lstStyle/>
          <a:p>
            <a:r>
              <a:rPr lang="en-GB" dirty="0" smtClean="0"/>
              <a:t>Unmixed</a:t>
            </a:r>
            <a:endParaRPr lang="en-GB" dirty="0"/>
          </a:p>
        </p:txBody>
      </p:sp>
    </p:spTree>
    <p:extLst>
      <p:ext uri="{BB962C8B-B14F-4D97-AF65-F5344CB8AC3E}">
        <p14:creationId xmlns:p14="http://schemas.microsoft.com/office/powerpoint/2010/main" xmlns="" val="39610089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p:cNvSpPr>
            <a:spLocks noGrp="1" noChangeArrowheads="1"/>
          </p:cNvSpPr>
          <p:nvPr>
            <p:ph type="title"/>
          </p:nvPr>
        </p:nvSpPr>
        <p:spPr/>
        <p:txBody>
          <a:bodyPr/>
          <a:lstStyle/>
          <a:p>
            <a:pPr eaLnBrk="1" hangingPunct="1"/>
            <a:r>
              <a:rPr lang="en-GB" smtClean="0"/>
              <a:t>Cell Fluorescence Studies</a:t>
            </a:r>
          </a:p>
        </p:txBody>
      </p:sp>
      <p:pic>
        <p:nvPicPr>
          <p:cNvPr id="107523" name="Picture 3" descr="CFP+YFP_5min_1_Image_Cube_RGB"/>
          <p:cNvPicPr>
            <a:picLocks noChangeAspect="1" noChangeArrowheads="1"/>
          </p:cNvPicPr>
          <p:nvPr/>
        </p:nvPicPr>
        <p:blipFill>
          <a:blip r:embed="rId2" cstate="print">
            <a:lum bright="-78000"/>
            <a:grayscl/>
            <a:extLst>
              <a:ext uri="{28A0092B-C50C-407E-A947-70E740481C1C}">
                <a14:useLocalDpi xmlns:a14="http://schemas.microsoft.com/office/drawing/2010/main" xmlns="" val="0"/>
              </a:ext>
            </a:extLst>
          </a:blip>
          <a:srcRect/>
          <a:stretch>
            <a:fillRect/>
          </a:stretch>
        </p:blipFill>
        <p:spPr bwMode="auto">
          <a:xfrm>
            <a:off x="784198" y="2073275"/>
            <a:ext cx="1924050" cy="14382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7524" name="Picture 4" descr="CFP+YFP_5min_1_Image_Cube_RGB"/>
          <p:cNvPicPr>
            <a:picLocks noChangeAspect="1" noChangeArrowheads="1"/>
          </p:cNvPicPr>
          <p:nvPr/>
        </p:nvPicPr>
        <p:blipFill>
          <a:blip r:embed="rId2" cstate="print">
            <a:lum bright="-60000"/>
            <a:grayscl/>
            <a:extLst>
              <a:ext uri="{28A0092B-C50C-407E-A947-70E740481C1C}">
                <a14:useLocalDpi xmlns:a14="http://schemas.microsoft.com/office/drawing/2010/main" xmlns="" val="0"/>
              </a:ext>
            </a:extLst>
          </a:blip>
          <a:srcRect/>
          <a:stretch>
            <a:fillRect/>
          </a:stretch>
        </p:blipFill>
        <p:spPr bwMode="auto">
          <a:xfrm>
            <a:off x="873098" y="2163763"/>
            <a:ext cx="1924050" cy="14366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7525" name="Picture 5" descr="CFP+YFP_5min_1_Image_Cube_RGB"/>
          <p:cNvPicPr>
            <a:picLocks noChangeAspect="1" noChangeArrowheads="1"/>
          </p:cNvPicPr>
          <p:nvPr/>
        </p:nvPicPr>
        <p:blipFill>
          <a:blip r:embed="rId2" cstate="print">
            <a:lum bright="-40000"/>
            <a:grayscl/>
            <a:extLst>
              <a:ext uri="{28A0092B-C50C-407E-A947-70E740481C1C}">
                <a14:useLocalDpi xmlns:a14="http://schemas.microsoft.com/office/drawing/2010/main" xmlns="" val="0"/>
              </a:ext>
            </a:extLst>
          </a:blip>
          <a:srcRect/>
          <a:stretch>
            <a:fillRect/>
          </a:stretch>
        </p:blipFill>
        <p:spPr bwMode="auto">
          <a:xfrm>
            <a:off x="961998" y="2252663"/>
            <a:ext cx="1924050" cy="14366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7526" name="Picture 6" descr="CFP+YFP_5min_1_Image_Cube_RGB"/>
          <p:cNvPicPr>
            <a:picLocks noChangeAspect="1" noChangeArrowheads="1"/>
          </p:cNvPicPr>
          <p:nvPr/>
        </p:nvPicPr>
        <p:blipFill>
          <a:blip r:embed="rId2" cstate="print">
            <a:lum bright="-20000"/>
            <a:grayscl/>
            <a:extLst>
              <a:ext uri="{28A0092B-C50C-407E-A947-70E740481C1C}">
                <a14:useLocalDpi xmlns:a14="http://schemas.microsoft.com/office/drawing/2010/main" xmlns="" val="0"/>
              </a:ext>
            </a:extLst>
          </a:blip>
          <a:srcRect/>
          <a:stretch>
            <a:fillRect/>
          </a:stretch>
        </p:blipFill>
        <p:spPr bwMode="auto">
          <a:xfrm>
            <a:off x="1050898" y="2341563"/>
            <a:ext cx="1924050" cy="14366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7527" name="Picture 7" descr="CFP+YFP_5min_1_Image_Cube_RGB"/>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128685" y="2419350"/>
            <a:ext cx="1924050" cy="14366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7528" name="Text Box 8"/>
          <p:cNvSpPr txBox="1">
            <a:spLocks noChangeArrowheads="1"/>
          </p:cNvSpPr>
          <p:nvPr/>
        </p:nvSpPr>
        <p:spPr bwMode="auto">
          <a:xfrm>
            <a:off x="1060423" y="3871913"/>
            <a:ext cx="1952625" cy="2746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82945" tIns="41473" rIns="82945" bIns="41473">
            <a:spAutoFit/>
          </a:bodyPr>
          <a:lstStyle>
            <a:lvl1pPr defTabSz="828675" eaLnBrk="0" hangingPunct="0">
              <a:defRPr sz="2400">
                <a:solidFill>
                  <a:schemeClr val="tx1"/>
                </a:solidFill>
                <a:latin typeface="Arial" charset="0"/>
              </a:defRPr>
            </a:lvl1pPr>
            <a:lvl2pPr marL="742950" indent="-285750" defTabSz="828675" eaLnBrk="0" hangingPunct="0">
              <a:defRPr sz="2400">
                <a:solidFill>
                  <a:schemeClr val="tx1"/>
                </a:solidFill>
                <a:latin typeface="Arial" charset="0"/>
              </a:defRPr>
            </a:lvl2pPr>
            <a:lvl3pPr marL="1143000" indent="-228600" defTabSz="828675" eaLnBrk="0" hangingPunct="0">
              <a:defRPr sz="2400">
                <a:solidFill>
                  <a:schemeClr val="tx1"/>
                </a:solidFill>
                <a:latin typeface="Arial" charset="0"/>
              </a:defRPr>
            </a:lvl3pPr>
            <a:lvl4pPr marL="1600200" indent="-228600" defTabSz="828675" eaLnBrk="0" hangingPunct="0">
              <a:defRPr sz="2400">
                <a:solidFill>
                  <a:schemeClr val="tx1"/>
                </a:solidFill>
                <a:latin typeface="Arial" charset="0"/>
              </a:defRPr>
            </a:lvl4pPr>
            <a:lvl5pPr marL="2057400" indent="-228600" defTabSz="828675" eaLnBrk="0" hangingPunct="0">
              <a:defRPr sz="2400">
                <a:solidFill>
                  <a:schemeClr val="tx1"/>
                </a:solidFill>
                <a:latin typeface="Arial" charset="0"/>
              </a:defRPr>
            </a:lvl5pPr>
            <a:lvl6pPr marL="2514600" indent="-228600" defTabSz="828675" eaLnBrk="0" fontAlgn="base" hangingPunct="0">
              <a:spcBef>
                <a:spcPct val="0"/>
              </a:spcBef>
              <a:spcAft>
                <a:spcPct val="0"/>
              </a:spcAft>
              <a:defRPr sz="2400">
                <a:solidFill>
                  <a:schemeClr val="tx1"/>
                </a:solidFill>
                <a:latin typeface="Arial" charset="0"/>
              </a:defRPr>
            </a:lvl6pPr>
            <a:lvl7pPr marL="2971800" indent="-228600" defTabSz="828675" eaLnBrk="0" fontAlgn="base" hangingPunct="0">
              <a:spcBef>
                <a:spcPct val="0"/>
              </a:spcBef>
              <a:spcAft>
                <a:spcPct val="0"/>
              </a:spcAft>
              <a:defRPr sz="2400">
                <a:solidFill>
                  <a:schemeClr val="tx1"/>
                </a:solidFill>
                <a:latin typeface="Arial" charset="0"/>
              </a:defRPr>
            </a:lvl7pPr>
            <a:lvl8pPr marL="3429000" indent="-228600" defTabSz="828675" eaLnBrk="0" fontAlgn="base" hangingPunct="0">
              <a:spcBef>
                <a:spcPct val="0"/>
              </a:spcBef>
              <a:spcAft>
                <a:spcPct val="0"/>
              </a:spcAft>
              <a:defRPr sz="2400">
                <a:solidFill>
                  <a:schemeClr val="tx1"/>
                </a:solidFill>
                <a:latin typeface="Arial" charset="0"/>
              </a:defRPr>
            </a:lvl8pPr>
            <a:lvl9pPr marL="3886200" indent="-228600" defTabSz="828675" eaLnBrk="0" fontAlgn="base" hangingPunct="0">
              <a:spcBef>
                <a:spcPct val="0"/>
              </a:spcBef>
              <a:spcAft>
                <a:spcPct val="0"/>
              </a:spcAft>
              <a:defRPr sz="2400">
                <a:solidFill>
                  <a:schemeClr val="tx1"/>
                </a:solidFill>
                <a:latin typeface="Arial" charset="0"/>
              </a:defRPr>
            </a:lvl9pPr>
          </a:lstStyle>
          <a:p>
            <a:pPr algn="ctr" eaLnBrk="1">
              <a:lnSpc>
                <a:spcPct val="77000"/>
              </a:lnSpc>
              <a:buClr>
                <a:srgbClr val="000000"/>
              </a:buClr>
              <a:buSzPct val="45000"/>
              <a:buFont typeface="Wingdings" pitchFamily="2" charset="2"/>
              <a:buNone/>
            </a:pPr>
            <a:r>
              <a:rPr lang="en-GB" sz="1600"/>
              <a:t>Multispectral image</a:t>
            </a:r>
          </a:p>
        </p:txBody>
      </p:sp>
      <p:grpSp>
        <p:nvGrpSpPr>
          <p:cNvPr id="107529" name="Group 9"/>
          <p:cNvGrpSpPr>
            <a:grpSpLocks/>
          </p:cNvGrpSpPr>
          <p:nvPr/>
        </p:nvGrpSpPr>
        <p:grpSpPr bwMode="auto">
          <a:xfrm>
            <a:off x="714348" y="4216400"/>
            <a:ext cx="2473325" cy="1900238"/>
            <a:chOff x="720" y="2928"/>
            <a:chExt cx="1718" cy="1319"/>
          </a:xfrm>
        </p:grpSpPr>
        <p:pic>
          <p:nvPicPr>
            <p:cNvPr id="107542" name="Picture 10"/>
            <p:cNvPicPr>
              <a:picLocks noChangeAspect="1" noChangeArrowheads="1"/>
            </p:cNvPicPr>
            <p:nvPr/>
          </p:nvPicPr>
          <p:blipFill>
            <a:blip r:embed="rId3" cstate="print">
              <a:extLst>
                <a:ext uri="{28A0092B-C50C-407E-A947-70E740481C1C}">
                  <a14:useLocalDpi xmlns:a14="http://schemas.microsoft.com/office/drawing/2010/main" xmlns="" val="0"/>
                </a:ext>
              </a:extLst>
            </a:blip>
            <a:srcRect l="1476" t="12282" r="76170" b="64243"/>
            <a:stretch>
              <a:fillRect/>
            </a:stretch>
          </p:blipFill>
          <p:spPr bwMode="auto">
            <a:xfrm>
              <a:off x="720" y="3120"/>
              <a:ext cx="1718" cy="112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7543" name="Text Box 11"/>
            <p:cNvSpPr txBox="1">
              <a:spLocks noChangeArrowheads="1"/>
            </p:cNvSpPr>
            <p:nvPr/>
          </p:nvSpPr>
          <p:spPr bwMode="auto">
            <a:xfrm>
              <a:off x="1008" y="2928"/>
              <a:ext cx="1292" cy="19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82945" tIns="41473" rIns="82945" bIns="41473">
              <a:spAutoFit/>
            </a:bodyPr>
            <a:lstStyle>
              <a:lvl1pPr defTabSz="828675" eaLnBrk="0" hangingPunct="0">
                <a:defRPr sz="2400">
                  <a:solidFill>
                    <a:schemeClr val="tx1"/>
                  </a:solidFill>
                  <a:latin typeface="Arial" charset="0"/>
                </a:defRPr>
              </a:lvl1pPr>
              <a:lvl2pPr marL="742950" indent="-285750" defTabSz="828675" eaLnBrk="0" hangingPunct="0">
                <a:defRPr sz="2400">
                  <a:solidFill>
                    <a:schemeClr val="tx1"/>
                  </a:solidFill>
                  <a:latin typeface="Arial" charset="0"/>
                </a:defRPr>
              </a:lvl2pPr>
              <a:lvl3pPr marL="1143000" indent="-228600" defTabSz="828675" eaLnBrk="0" hangingPunct="0">
                <a:defRPr sz="2400">
                  <a:solidFill>
                    <a:schemeClr val="tx1"/>
                  </a:solidFill>
                  <a:latin typeface="Arial" charset="0"/>
                </a:defRPr>
              </a:lvl3pPr>
              <a:lvl4pPr marL="1600200" indent="-228600" defTabSz="828675" eaLnBrk="0" hangingPunct="0">
                <a:defRPr sz="2400">
                  <a:solidFill>
                    <a:schemeClr val="tx1"/>
                  </a:solidFill>
                  <a:latin typeface="Arial" charset="0"/>
                </a:defRPr>
              </a:lvl4pPr>
              <a:lvl5pPr marL="2057400" indent="-228600" defTabSz="828675" eaLnBrk="0" hangingPunct="0">
                <a:defRPr sz="2400">
                  <a:solidFill>
                    <a:schemeClr val="tx1"/>
                  </a:solidFill>
                  <a:latin typeface="Arial" charset="0"/>
                </a:defRPr>
              </a:lvl5pPr>
              <a:lvl6pPr marL="2514600" indent="-228600" defTabSz="828675" eaLnBrk="0" fontAlgn="base" hangingPunct="0">
                <a:spcBef>
                  <a:spcPct val="0"/>
                </a:spcBef>
                <a:spcAft>
                  <a:spcPct val="0"/>
                </a:spcAft>
                <a:defRPr sz="2400">
                  <a:solidFill>
                    <a:schemeClr val="tx1"/>
                  </a:solidFill>
                  <a:latin typeface="Arial" charset="0"/>
                </a:defRPr>
              </a:lvl6pPr>
              <a:lvl7pPr marL="2971800" indent="-228600" defTabSz="828675" eaLnBrk="0" fontAlgn="base" hangingPunct="0">
                <a:spcBef>
                  <a:spcPct val="0"/>
                </a:spcBef>
                <a:spcAft>
                  <a:spcPct val="0"/>
                </a:spcAft>
                <a:defRPr sz="2400">
                  <a:solidFill>
                    <a:schemeClr val="tx1"/>
                  </a:solidFill>
                  <a:latin typeface="Arial" charset="0"/>
                </a:defRPr>
              </a:lvl7pPr>
              <a:lvl8pPr marL="3429000" indent="-228600" defTabSz="828675" eaLnBrk="0" fontAlgn="base" hangingPunct="0">
                <a:spcBef>
                  <a:spcPct val="0"/>
                </a:spcBef>
                <a:spcAft>
                  <a:spcPct val="0"/>
                </a:spcAft>
                <a:defRPr sz="2400">
                  <a:solidFill>
                    <a:schemeClr val="tx1"/>
                  </a:solidFill>
                  <a:latin typeface="Arial" charset="0"/>
                </a:defRPr>
              </a:lvl8pPr>
              <a:lvl9pPr marL="3886200" indent="-228600" defTabSz="828675" eaLnBrk="0" fontAlgn="base" hangingPunct="0">
                <a:spcBef>
                  <a:spcPct val="0"/>
                </a:spcBef>
                <a:spcAft>
                  <a:spcPct val="0"/>
                </a:spcAft>
                <a:defRPr sz="2400">
                  <a:solidFill>
                    <a:schemeClr val="tx1"/>
                  </a:solidFill>
                  <a:latin typeface="Arial" charset="0"/>
                </a:defRPr>
              </a:lvl9pPr>
            </a:lstStyle>
            <a:p>
              <a:pPr algn="ctr" eaLnBrk="1">
                <a:lnSpc>
                  <a:spcPct val="77000"/>
                </a:lnSpc>
                <a:buClr>
                  <a:srgbClr val="000000"/>
                </a:buClr>
                <a:buSzPct val="45000"/>
                <a:buFont typeface="Wingdings" pitchFamily="2" charset="2"/>
                <a:buNone/>
              </a:pPr>
              <a:r>
                <a:rPr lang="en-GB" sz="1600"/>
                <a:t>Reference spectra</a:t>
              </a:r>
            </a:p>
          </p:txBody>
        </p:sp>
      </p:grpSp>
      <p:grpSp>
        <p:nvGrpSpPr>
          <p:cNvPr id="107530" name="Group 12"/>
          <p:cNvGrpSpPr>
            <a:grpSpLocks/>
          </p:cNvGrpSpPr>
          <p:nvPr/>
        </p:nvGrpSpPr>
        <p:grpSpPr bwMode="auto">
          <a:xfrm>
            <a:off x="3271810" y="3387725"/>
            <a:ext cx="2143125" cy="1450975"/>
            <a:chOff x="2496" y="2352"/>
            <a:chExt cx="1488" cy="1008"/>
          </a:xfrm>
        </p:grpSpPr>
        <p:sp>
          <p:nvSpPr>
            <p:cNvPr id="107539" name="AutoShape 13"/>
            <p:cNvSpPr>
              <a:spLocks noChangeArrowheads="1"/>
            </p:cNvSpPr>
            <p:nvPr/>
          </p:nvSpPr>
          <p:spPr bwMode="auto">
            <a:xfrm rot="2182538">
              <a:off x="2496" y="2352"/>
              <a:ext cx="672" cy="288"/>
            </a:xfrm>
            <a:prstGeom prst="rightArrow">
              <a:avLst>
                <a:gd name="adj1" fmla="val 50000"/>
                <a:gd name="adj2" fmla="val 58333"/>
              </a:avLst>
            </a:prstGeom>
            <a:solidFill>
              <a:srgbClr val="80808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a:p>
          </p:txBody>
        </p:sp>
        <p:sp>
          <p:nvSpPr>
            <p:cNvPr id="107540" name="AutoShape 14"/>
            <p:cNvSpPr>
              <a:spLocks noChangeArrowheads="1"/>
            </p:cNvSpPr>
            <p:nvPr/>
          </p:nvSpPr>
          <p:spPr bwMode="auto">
            <a:xfrm rot="19417462" flipV="1">
              <a:off x="2496" y="3072"/>
              <a:ext cx="672" cy="288"/>
            </a:xfrm>
            <a:prstGeom prst="rightArrow">
              <a:avLst>
                <a:gd name="adj1" fmla="val 50000"/>
                <a:gd name="adj2" fmla="val 58333"/>
              </a:avLst>
            </a:prstGeom>
            <a:solidFill>
              <a:srgbClr val="80808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a:p>
          </p:txBody>
        </p:sp>
        <p:sp>
          <p:nvSpPr>
            <p:cNvPr id="107541" name="Oval 15"/>
            <p:cNvSpPr>
              <a:spLocks noChangeArrowheads="1"/>
            </p:cNvSpPr>
            <p:nvPr/>
          </p:nvSpPr>
          <p:spPr bwMode="auto">
            <a:xfrm>
              <a:off x="3072" y="2448"/>
              <a:ext cx="912" cy="816"/>
            </a:xfrm>
            <a:prstGeom prst="ellipse">
              <a:avLst/>
            </a:prstGeom>
            <a:solidFill>
              <a:srgbClr val="FFCC99"/>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lIns="82945" tIns="41473" rIns="82945" bIns="41473" anchor="ctr"/>
            <a:lstStyle/>
            <a:p>
              <a:pPr algn="ctr" defTabSz="828675" hangingPunct="0">
                <a:lnSpc>
                  <a:spcPct val="77000"/>
                </a:lnSpc>
                <a:buClr>
                  <a:srgbClr val="000000"/>
                </a:buClr>
                <a:buSzPct val="45000"/>
                <a:buFont typeface="Wingdings" pitchFamily="2" charset="2"/>
                <a:buNone/>
              </a:pPr>
              <a:r>
                <a:rPr lang="en-GB" sz="1600"/>
                <a:t>Linear</a:t>
              </a:r>
            </a:p>
            <a:p>
              <a:pPr algn="ctr" defTabSz="828675" hangingPunct="0">
                <a:lnSpc>
                  <a:spcPct val="77000"/>
                </a:lnSpc>
                <a:buClr>
                  <a:srgbClr val="000000"/>
                </a:buClr>
                <a:buSzPct val="45000"/>
                <a:buFont typeface="Wingdings" pitchFamily="2" charset="2"/>
                <a:buNone/>
              </a:pPr>
              <a:r>
                <a:rPr lang="en-GB" sz="1600"/>
                <a:t>Unmixing</a:t>
              </a:r>
            </a:p>
          </p:txBody>
        </p:sp>
      </p:grpSp>
      <p:grpSp>
        <p:nvGrpSpPr>
          <p:cNvPr id="107531" name="Group 16"/>
          <p:cNvGrpSpPr>
            <a:grpSpLocks/>
          </p:cNvGrpSpPr>
          <p:nvPr/>
        </p:nvGrpSpPr>
        <p:grpSpPr bwMode="auto">
          <a:xfrm>
            <a:off x="5206973" y="1728788"/>
            <a:ext cx="3498850" cy="2068512"/>
            <a:chOff x="3840" y="1200"/>
            <a:chExt cx="2430" cy="1437"/>
          </a:xfrm>
        </p:grpSpPr>
        <p:sp>
          <p:nvSpPr>
            <p:cNvPr id="107536" name="AutoShape 17"/>
            <p:cNvSpPr>
              <a:spLocks noChangeArrowheads="1"/>
            </p:cNvSpPr>
            <p:nvPr/>
          </p:nvSpPr>
          <p:spPr bwMode="auto">
            <a:xfrm rot="19417462" flipV="1">
              <a:off x="3840" y="2256"/>
              <a:ext cx="672" cy="288"/>
            </a:xfrm>
            <a:prstGeom prst="rightArrow">
              <a:avLst>
                <a:gd name="adj1" fmla="val 50000"/>
                <a:gd name="adj2" fmla="val 58333"/>
              </a:avLst>
            </a:prstGeom>
            <a:solidFill>
              <a:srgbClr val="80808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a:p>
          </p:txBody>
        </p:sp>
        <p:pic>
          <p:nvPicPr>
            <p:cNvPr id="107537" name="Picture 18" descr="CFP+YFP_5min_1_Image_Cube_460_Spectrum_4"/>
            <p:cNvPicPr>
              <a:picLocks noChangeAspect="1" noChangeArrowheads="1"/>
            </p:cNvPicPr>
            <p:nvPr/>
          </p:nvPicPr>
          <p:blipFill>
            <a:blip r:embed="rId4" cstate="print">
              <a:lum bright="20000"/>
              <a:extLst>
                <a:ext uri="{28A0092B-C50C-407E-A947-70E740481C1C}">
                  <a14:useLocalDpi xmlns:a14="http://schemas.microsoft.com/office/drawing/2010/main" xmlns="" val="0"/>
                </a:ext>
              </a:extLst>
            </a:blip>
            <a:srcRect/>
            <a:stretch>
              <a:fillRect/>
            </a:stretch>
          </p:blipFill>
          <p:spPr bwMode="auto">
            <a:xfrm>
              <a:off x="4608" y="1200"/>
              <a:ext cx="1662" cy="124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7538" name="Text Box 19"/>
            <p:cNvSpPr txBox="1">
              <a:spLocks noChangeArrowheads="1"/>
            </p:cNvSpPr>
            <p:nvPr/>
          </p:nvSpPr>
          <p:spPr bwMode="auto">
            <a:xfrm>
              <a:off x="4720" y="2448"/>
              <a:ext cx="1485" cy="18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82945" tIns="41473" rIns="82945" bIns="41473">
              <a:spAutoFit/>
            </a:bodyPr>
            <a:lstStyle>
              <a:lvl1pPr defTabSz="828675" eaLnBrk="0" hangingPunct="0">
                <a:defRPr sz="2400">
                  <a:solidFill>
                    <a:schemeClr val="tx1"/>
                  </a:solidFill>
                  <a:latin typeface="Arial" charset="0"/>
                </a:defRPr>
              </a:lvl1pPr>
              <a:lvl2pPr marL="742950" indent="-285750" defTabSz="828675" eaLnBrk="0" hangingPunct="0">
                <a:defRPr sz="2400">
                  <a:solidFill>
                    <a:schemeClr val="tx1"/>
                  </a:solidFill>
                  <a:latin typeface="Arial" charset="0"/>
                </a:defRPr>
              </a:lvl2pPr>
              <a:lvl3pPr marL="1143000" indent="-228600" defTabSz="828675" eaLnBrk="0" hangingPunct="0">
                <a:defRPr sz="2400">
                  <a:solidFill>
                    <a:schemeClr val="tx1"/>
                  </a:solidFill>
                  <a:latin typeface="Arial" charset="0"/>
                </a:defRPr>
              </a:lvl3pPr>
              <a:lvl4pPr marL="1600200" indent="-228600" defTabSz="828675" eaLnBrk="0" hangingPunct="0">
                <a:defRPr sz="2400">
                  <a:solidFill>
                    <a:schemeClr val="tx1"/>
                  </a:solidFill>
                  <a:latin typeface="Arial" charset="0"/>
                </a:defRPr>
              </a:lvl4pPr>
              <a:lvl5pPr marL="2057400" indent="-228600" defTabSz="828675" eaLnBrk="0" hangingPunct="0">
                <a:defRPr sz="2400">
                  <a:solidFill>
                    <a:schemeClr val="tx1"/>
                  </a:solidFill>
                  <a:latin typeface="Arial" charset="0"/>
                </a:defRPr>
              </a:lvl5pPr>
              <a:lvl6pPr marL="2514600" indent="-228600" defTabSz="828675" eaLnBrk="0" fontAlgn="base" hangingPunct="0">
                <a:spcBef>
                  <a:spcPct val="0"/>
                </a:spcBef>
                <a:spcAft>
                  <a:spcPct val="0"/>
                </a:spcAft>
                <a:defRPr sz="2400">
                  <a:solidFill>
                    <a:schemeClr val="tx1"/>
                  </a:solidFill>
                  <a:latin typeface="Arial" charset="0"/>
                </a:defRPr>
              </a:lvl6pPr>
              <a:lvl7pPr marL="2971800" indent="-228600" defTabSz="828675" eaLnBrk="0" fontAlgn="base" hangingPunct="0">
                <a:spcBef>
                  <a:spcPct val="0"/>
                </a:spcBef>
                <a:spcAft>
                  <a:spcPct val="0"/>
                </a:spcAft>
                <a:defRPr sz="2400">
                  <a:solidFill>
                    <a:schemeClr val="tx1"/>
                  </a:solidFill>
                  <a:latin typeface="Arial" charset="0"/>
                </a:defRPr>
              </a:lvl7pPr>
              <a:lvl8pPr marL="3429000" indent="-228600" defTabSz="828675" eaLnBrk="0" fontAlgn="base" hangingPunct="0">
                <a:spcBef>
                  <a:spcPct val="0"/>
                </a:spcBef>
                <a:spcAft>
                  <a:spcPct val="0"/>
                </a:spcAft>
                <a:defRPr sz="2400">
                  <a:solidFill>
                    <a:schemeClr val="tx1"/>
                  </a:solidFill>
                  <a:latin typeface="Arial" charset="0"/>
                </a:defRPr>
              </a:lvl8pPr>
              <a:lvl9pPr marL="3886200" indent="-228600" defTabSz="828675" eaLnBrk="0" fontAlgn="base" hangingPunct="0">
                <a:spcBef>
                  <a:spcPct val="0"/>
                </a:spcBef>
                <a:spcAft>
                  <a:spcPct val="0"/>
                </a:spcAft>
                <a:defRPr sz="2400">
                  <a:solidFill>
                    <a:schemeClr val="tx1"/>
                  </a:solidFill>
                  <a:latin typeface="Arial" charset="0"/>
                </a:defRPr>
              </a:lvl9pPr>
            </a:lstStyle>
            <a:p>
              <a:pPr algn="ctr" eaLnBrk="1">
                <a:lnSpc>
                  <a:spcPct val="77000"/>
                </a:lnSpc>
                <a:buClr>
                  <a:srgbClr val="000000"/>
                </a:buClr>
                <a:buSzPct val="45000"/>
                <a:buFont typeface="Wingdings" pitchFamily="2" charset="2"/>
                <a:buNone/>
              </a:pPr>
              <a:r>
                <a:rPr lang="en-GB" sz="1600"/>
                <a:t>Cell Autofluorescence</a:t>
              </a:r>
            </a:p>
          </p:txBody>
        </p:sp>
      </p:grpSp>
      <p:grpSp>
        <p:nvGrpSpPr>
          <p:cNvPr id="107532" name="Group 20"/>
          <p:cNvGrpSpPr>
            <a:grpSpLocks/>
          </p:cNvGrpSpPr>
          <p:nvPr/>
        </p:nvGrpSpPr>
        <p:grpSpPr bwMode="auto">
          <a:xfrm>
            <a:off x="5206973" y="4010025"/>
            <a:ext cx="3492500" cy="2092325"/>
            <a:chOff x="3840" y="2784"/>
            <a:chExt cx="2425" cy="1453"/>
          </a:xfrm>
        </p:grpSpPr>
        <p:sp>
          <p:nvSpPr>
            <p:cNvPr id="107533" name="AutoShape 21"/>
            <p:cNvSpPr>
              <a:spLocks noChangeArrowheads="1"/>
            </p:cNvSpPr>
            <p:nvPr/>
          </p:nvSpPr>
          <p:spPr bwMode="auto">
            <a:xfrm rot="2182538">
              <a:off x="3840" y="3168"/>
              <a:ext cx="672" cy="288"/>
            </a:xfrm>
            <a:prstGeom prst="rightArrow">
              <a:avLst>
                <a:gd name="adj1" fmla="val 50000"/>
                <a:gd name="adj2" fmla="val 58333"/>
              </a:avLst>
            </a:prstGeom>
            <a:solidFill>
              <a:srgbClr val="80808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a:p>
          </p:txBody>
        </p:sp>
        <p:pic>
          <p:nvPicPr>
            <p:cNvPr id="107534" name="Picture 22" descr="CFP+YFP_5min_1_Image_Cube_460_Spectrum_5"/>
            <p:cNvPicPr>
              <a:picLocks noChangeAspect="1" noChangeArrowheads="1"/>
            </p:cNvPicPr>
            <p:nvPr/>
          </p:nvPicPr>
          <p:blipFill>
            <a:blip r:embed="rId5" cstate="print">
              <a:lum bright="20000"/>
              <a:extLst>
                <a:ext uri="{28A0092B-C50C-407E-A947-70E740481C1C}">
                  <a14:useLocalDpi xmlns:a14="http://schemas.microsoft.com/office/drawing/2010/main" xmlns="" val="0"/>
                </a:ext>
              </a:extLst>
            </a:blip>
            <a:srcRect/>
            <a:stretch>
              <a:fillRect/>
            </a:stretch>
          </p:blipFill>
          <p:spPr bwMode="auto">
            <a:xfrm>
              <a:off x="4608" y="3000"/>
              <a:ext cx="1657" cy="12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7535" name="Text Box 23"/>
            <p:cNvSpPr txBox="1">
              <a:spLocks noChangeArrowheads="1"/>
            </p:cNvSpPr>
            <p:nvPr/>
          </p:nvSpPr>
          <p:spPr bwMode="auto">
            <a:xfrm>
              <a:off x="4813" y="2784"/>
              <a:ext cx="1281" cy="18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82945" tIns="41473" rIns="82945" bIns="41473">
              <a:spAutoFit/>
            </a:bodyPr>
            <a:lstStyle>
              <a:lvl1pPr defTabSz="828675" eaLnBrk="0" hangingPunct="0">
                <a:defRPr sz="2400">
                  <a:solidFill>
                    <a:schemeClr val="tx1"/>
                  </a:solidFill>
                  <a:latin typeface="Arial" charset="0"/>
                </a:defRPr>
              </a:lvl1pPr>
              <a:lvl2pPr marL="742950" indent="-285750" defTabSz="828675" eaLnBrk="0" hangingPunct="0">
                <a:defRPr sz="2400">
                  <a:solidFill>
                    <a:schemeClr val="tx1"/>
                  </a:solidFill>
                  <a:latin typeface="Arial" charset="0"/>
                </a:defRPr>
              </a:lvl2pPr>
              <a:lvl3pPr marL="1143000" indent="-228600" defTabSz="828675" eaLnBrk="0" hangingPunct="0">
                <a:defRPr sz="2400">
                  <a:solidFill>
                    <a:schemeClr val="tx1"/>
                  </a:solidFill>
                  <a:latin typeface="Arial" charset="0"/>
                </a:defRPr>
              </a:lvl3pPr>
              <a:lvl4pPr marL="1600200" indent="-228600" defTabSz="828675" eaLnBrk="0" hangingPunct="0">
                <a:defRPr sz="2400">
                  <a:solidFill>
                    <a:schemeClr val="tx1"/>
                  </a:solidFill>
                  <a:latin typeface="Arial" charset="0"/>
                </a:defRPr>
              </a:lvl4pPr>
              <a:lvl5pPr marL="2057400" indent="-228600" defTabSz="828675" eaLnBrk="0" hangingPunct="0">
                <a:defRPr sz="2400">
                  <a:solidFill>
                    <a:schemeClr val="tx1"/>
                  </a:solidFill>
                  <a:latin typeface="Arial" charset="0"/>
                </a:defRPr>
              </a:lvl5pPr>
              <a:lvl6pPr marL="2514600" indent="-228600" defTabSz="828675" eaLnBrk="0" fontAlgn="base" hangingPunct="0">
                <a:spcBef>
                  <a:spcPct val="0"/>
                </a:spcBef>
                <a:spcAft>
                  <a:spcPct val="0"/>
                </a:spcAft>
                <a:defRPr sz="2400">
                  <a:solidFill>
                    <a:schemeClr val="tx1"/>
                  </a:solidFill>
                  <a:latin typeface="Arial" charset="0"/>
                </a:defRPr>
              </a:lvl6pPr>
              <a:lvl7pPr marL="2971800" indent="-228600" defTabSz="828675" eaLnBrk="0" fontAlgn="base" hangingPunct="0">
                <a:spcBef>
                  <a:spcPct val="0"/>
                </a:spcBef>
                <a:spcAft>
                  <a:spcPct val="0"/>
                </a:spcAft>
                <a:defRPr sz="2400">
                  <a:solidFill>
                    <a:schemeClr val="tx1"/>
                  </a:solidFill>
                  <a:latin typeface="Arial" charset="0"/>
                </a:defRPr>
              </a:lvl7pPr>
              <a:lvl8pPr marL="3429000" indent="-228600" defTabSz="828675" eaLnBrk="0" fontAlgn="base" hangingPunct="0">
                <a:spcBef>
                  <a:spcPct val="0"/>
                </a:spcBef>
                <a:spcAft>
                  <a:spcPct val="0"/>
                </a:spcAft>
                <a:defRPr sz="2400">
                  <a:solidFill>
                    <a:schemeClr val="tx1"/>
                  </a:solidFill>
                  <a:latin typeface="Arial" charset="0"/>
                </a:defRPr>
              </a:lvl8pPr>
              <a:lvl9pPr marL="3886200" indent="-228600" defTabSz="828675" eaLnBrk="0" fontAlgn="base" hangingPunct="0">
                <a:spcBef>
                  <a:spcPct val="0"/>
                </a:spcBef>
                <a:spcAft>
                  <a:spcPct val="0"/>
                </a:spcAft>
                <a:defRPr sz="2400">
                  <a:solidFill>
                    <a:schemeClr val="tx1"/>
                  </a:solidFill>
                  <a:latin typeface="Arial" charset="0"/>
                </a:defRPr>
              </a:lvl9pPr>
            </a:lstStyle>
            <a:p>
              <a:pPr algn="ctr" eaLnBrk="1">
                <a:lnSpc>
                  <a:spcPct val="77000"/>
                </a:lnSpc>
                <a:buClr>
                  <a:srgbClr val="000000"/>
                </a:buClr>
                <a:buSzPct val="45000"/>
                <a:buFont typeface="Wingdings" pitchFamily="2" charset="2"/>
                <a:buNone/>
              </a:pPr>
              <a:r>
                <a:rPr lang="en-GB" sz="1600"/>
                <a:t>CFP Fluorescence</a:t>
              </a:r>
            </a:p>
          </p:txBody>
        </p:sp>
      </p:grpSp>
    </p:spTree>
    <p:extLst>
      <p:ext uri="{BB962C8B-B14F-4D97-AF65-F5344CB8AC3E}">
        <p14:creationId xmlns:p14="http://schemas.microsoft.com/office/powerpoint/2010/main" xmlns="" val="474912745"/>
      </p:ext>
    </p:extLst>
  </p:cSld>
  <p:clrMapOvr>
    <a:masterClrMapping/>
  </p:clrMapOvr>
  <p:transition spd="slow"/>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ChangeArrowheads="1"/>
          </p:cNvSpPr>
          <p:nvPr>
            <p:ph type="title"/>
          </p:nvPr>
        </p:nvSpPr>
        <p:spPr/>
        <p:txBody>
          <a:bodyPr/>
          <a:lstStyle/>
          <a:p>
            <a:pPr eaLnBrk="1" hangingPunct="1"/>
            <a:r>
              <a:rPr lang="en-GB" smtClean="0"/>
              <a:t>Cancer research</a:t>
            </a:r>
          </a:p>
        </p:txBody>
      </p:sp>
      <p:grpSp>
        <p:nvGrpSpPr>
          <p:cNvPr id="100355" name="Group 3"/>
          <p:cNvGrpSpPr>
            <a:grpSpLocks/>
          </p:cNvGrpSpPr>
          <p:nvPr/>
        </p:nvGrpSpPr>
        <p:grpSpPr bwMode="auto">
          <a:xfrm>
            <a:off x="690563" y="4216400"/>
            <a:ext cx="2473325" cy="2095500"/>
            <a:chOff x="480" y="2928"/>
            <a:chExt cx="1717" cy="1455"/>
          </a:xfrm>
        </p:grpSpPr>
        <p:pic>
          <p:nvPicPr>
            <p:cNvPr id="100374" name="Picture 4"/>
            <p:cNvPicPr>
              <a:picLocks noChangeAspect="1" noChangeArrowheads="1"/>
            </p:cNvPicPr>
            <p:nvPr/>
          </p:nvPicPr>
          <p:blipFill>
            <a:blip r:embed="rId2" cstate="print">
              <a:extLst>
                <a:ext uri="{28A0092B-C50C-407E-A947-70E740481C1C}">
                  <a14:useLocalDpi xmlns:a14="http://schemas.microsoft.com/office/drawing/2010/main" xmlns="" val="0"/>
                </a:ext>
              </a:extLst>
            </a:blip>
            <a:srcRect l="1476" t="12282" r="76170" b="61409"/>
            <a:stretch>
              <a:fillRect/>
            </a:stretch>
          </p:blipFill>
          <p:spPr bwMode="auto">
            <a:xfrm>
              <a:off x="480" y="3120"/>
              <a:ext cx="1717" cy="12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0375" name="Text Box 5"/>
            <p:cNvSpPr txBox="1">
              <a:spLocks noChangeArrowheads="1"/>
            </p:cNvSpPr>
            <p:nvPr/>
          </p:nvSpPr>
          <p:spPr bwMode="auto">
            <a:xfrm>
              <a:off x="720" y="2928"/>
              <a:ext cx="1316" cy="19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82945" tIns="41473" rIns="82945" bIns="41473">
              <a:spAutoFit/>
            </a:bodyPr>
            <a:lstStyle>
              <a:lvl1pPr defTabSz="828675" eaLnBrk="0" hangingPunct="0">
                <a:defRPr sz="2400">
                  <a:solidFill>
                    <a:schemeClr val="tx1"/>
                  </a:solidFill>
                  <a:latin typeface="Arial" charset="0"/>
                </a:defRPr>
              </a:lvl1pPr>
              <a:lvl2pPr marL="742950" indent="-285750" defTabSz="828675" eaLnBrk="0" hangingPunct="0">
                <a:defRPr sz="2400">
                  <a:solidFill>
                    <a:schemeClr val="tx1"/>
                  </a:solidFill>
                  <a:latin typeface="Arial" charset="0"/>
                </a:defRPr>
              </a:lvl2pPr>
              <a:lvl3pPr marL="1143000" indent="-228600" defTabSz="828675" eaLnBrk="0" hangingPunct="0">
                <a:defRPr sz="2400">
                  <a:solidFill>
                    <a:schemeClr val="tx1"/>
                  </a:solidFill>
                  <a:latin typeface="Arial" charset="0"/>
                </a:defRPr>
              </a:lvl3pPr>
              <a:lvl4pPr marL="1600200" indent="-228600" defTabSz="828675" eaLnBrk="0" hangingPunct="0">
                <a:defRPr sz="2400">
                  <a:solidFill>
                    <a:schemeClr val="tx1"/>
                  </a:solidFill>
                  <a:latin typeface="Arial" charset="0"/>
                </a:defRPr>
              </a:lvl4pPr>
              <a:lvl5pPr marL="2057400" indent="-228600" defTabSz="828675" eaLnBrk="0" hangingPunct="0">
                <a:defRPr sz="2400">
                  <a:solidFill>
                    <a:schemeClr val="tx1"/>
                  </a:solidFill>
                  <a:latin typeface="Arial" charset="0"/>
                </a:defRPr>
              </a:lvl5pPr>
              <a:lvl6pPr marL="2514600" indent="-228600" defTabSz="828675" eaLnBrk="0" fontAlgn="base" hangingPunct="0">
                <a:spcBef>
                  <a:spcPct val="0"/>
                </a:spcBef>
                <a:spcAft>
                  <a:spcPct val="0"/>
                </a:spcAft>
                <a:defRPr sz="2400">
                  <a:solidFill>
                    <a:schemeClr val="tx1"/>
                  </a:solidFill>
                  <a:latin typeface="Arial" charset="0"/>
                </a:defRPr>
              </a:lvl6pPr>
              <a:lvl7pPr marL="2971800" indent="-228600" defTabSz="828675" eaLnBrk="0" fontAlgn="base" hangingPunct="0">
                <a:spcBef>
                  <a:spcPct val="0"/>
                </a:spcBef>
                <a:spcAft>
                  <a:spcPct val="0"/>
                </a:spcAft>
                <a:defRPr sz="2400">
                  <a:solidFill>
                    <a:schemeClr val="tx1"/>
                  </a:solidFill>
                  <a:latin typeface="Arial" charset="0"/>
                </a:defRPr>
              </a:lvl7pPr>
              <a:lvl8pPr marL="3429000" indent="-228600" defTabSz="828675" eaLnBrk="0" fontAlgn="base" hangingPunct="0">
                <a:spcBef>
                  <a:spcPct val="0"/>
                </a:spcBef>
                <a:spcAft>
                  <a:spcPct val="0"/>
                </a:spcAft>
                <a:defRPr sz="2400">
                  <a:solidFill>
                    <a:schemeClr val="tx1"/>
                  </a:solidFill>
                  <a:latin typeface="Arial" charset="0"/>
                </a:defRPr>
              </a:lvl8pPr>
              <a:lvl9pPr marL="3886200" indent="-228600" defTabSz="828675" eaLnBrk="0" fontAlgn="base" hangingPunct="0">
                <a:spcBef>
                  <a:spcPct val="0"/>
                </a:spcBef>
                <a:spcAft>
                  <a:spcPct val="0"/>
                </a:spcAft>
                <a:defRPr sz="2400">
                  <a:solidFill>
                    <a:schemeClr val="tx1"/>
                  </a:solidFill>
                  <a:latin typeface="Arial" charset="0"/>
                </a:defRPr>
              </a:lvl9pPr>
            </a:lstStyle>
            <a:p>
              <a:pPr eaLnBrk="1">
                <a:lnSpc>
                  <a:spcPct val="77000"/>
                </a:lnSpc>
                <a:buClr>
                  <a:srgbClr val="000000"/>
                </a:buClr>
                <a:buSzPct val="45000"/>
                <a:buFont typeface="Wingdings" pitchFamily="2" charset="2"/>
                <a:buNone/>
              </a:pPr>
              <a:r>
                <a:rPr lang="en-GB" sz="1600"/>
                <a:t>Reference Spectra</a:t>
              </a:r>
            </a:p>
          </p:txBody>
        </p:sp>
      </p:grpSp>
      <p:pic>
        <p:nvPicPr>
          <p:cNvPr id="100356" name="Picture 6" descr="qd rca_RGB"/>
          <p:cNvPicPr>
            <a:picLocks noChangeAspect="1" noChangeArrowheads="1"/>
          </p:cNvPicPr>
          <p:nvPr/>
        </p:nvPicPr>
        <p:blipFill>
          <a:blip r:embed="rId3" cstate="print">
            <a:lum bright="-40000"/>
            <a:grayscl/>
            <a:extLst>
              <a:ext uri="{28A0092B-C50C-407E-A947-70E740481C1C}">
                <a14:useLocalDpi xmlns:a14="http://schemas.microsoft.com/office/drawing/2010/main" xmlns="" val="0"/>
              </a:ext>
            </a:extLst>
          </a:blip>
          <a:srcRect/>
          <a:stretch>
            <a:fillRect/>
          </a:stretch>
        </p:blipFill>
        <p:spPr bwMode="auto">
          <a:xfrm>
            <a:off x="968375" y="1797050"/>
            <a:ext cx="1824038" cy="16589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0357" name="Picture 7" descr="qd rca_RGB"/>
          <p:cNvPicPr>
            <a:picLocks noChangeAspect="1" noChangeArrowheads="1"/>
          </p:cNvPicPr>
          <p:nvPr/>
        </p:nvPicPr>
        <p:blipFill>
          <a:blip r:embed="rId3" cstate="print">
            <a:lum bright="-30000"/>
            <a:grayscl/>
            <a:extLst>
              <a:ext uri="{28A0092B-C50C-407E-A947-70E740481C1C}">
                <a14:useLocalDpi xmlns:a14="http://schemas.microsoft.com/office/drawing/2010/main" xmlns="" val="0"/>
              </a:ext>
            </a:extLst>
          </a:blip>
          <a:srcRect/>
          <a:stretch>
            <a:fillRect/>
          </a:stretch>
        </p:blipFill>
        <p:spPr bwMode="auto">
          <a:xfrm>
            <a:off x="1036638" y="1866900"/>
            <a:ext cx="1824037" cy="16589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0358" name="Picture 8" descr="qd rca_RGB"/>
          <p:cNvPicPr>
            <a:picLocks noChangeAspect="1" noChangeArrowheads="1"/>
          </p:cNvPicPr>
          <p:nvPr/>
        </p:nvPicPr>
        <p:blipFill>
          <a:blip r:embed="rId3" cstate="print">
            <a:lum bright="-20000"/>
            <a:grayscl/>
            <a:extLst>
              <a:ext uri="{28A0092B-C50C-407E-A947-70E740481C1C}">
                <a14:useLocalDpi xmlns:a14="http://schemas.microsoft.com/office/drawing/2010/main" xmlns="" val="0"/>
              </a:ext>
            </a:extLst>
          </a:blip>
          <a:srcRect/>
          <a:stretch>
            <a:fillRect/>
          </a:stretch>
        </p:blipFill>
        <p:spPr bwMode="auto">
          <a:xfrm>
            <a:off x="1106488" y="1935163"/>
            <a:ext cx="1824037" cy="16589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0359" name="Picture 9" descr="qd rca_RGB"/>
          <p:cNvPicPr>
            <a:picLocks noChangeAspect="1" noChangeArrowheads="1"/>
          </p:cNvPicPr>
          <p:nvPr/>
        </p:nvPicPr>
        <p:blipFill>
          <a:blip r:embed="rId3" cstate="print">
            <a:lum bright="-10000"/>
            <a:grayscl/>
            <a:extLst>
              <a:ext uri="{28A0092B-C50C-407E-A947-70E740481C1C}">
                <a14:useLocalDpi xmlns:a14="http://schemas.microsoft.com/office/drawing/2010/main" xmlns="" val="0"/>
              </a:ext>
            </a:extLst>
          </a:blip>
          <a:srcRect/>
          <a:stretch>
            <a:fillRect/>
          </a:stretch>
        </p:blipFill>
        <p:spPr bwMode="auto">
          <a:xfrm>
            <a:off x="1174750" y="2005013"/>
            <a:ext cx="1824038" cy="16589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0360" name="Picture 10" descr="qd rca_RGB"/>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244600" y="2073275"/>
            <a:ext cx="1824038" cy="16589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0361" name="Text Box 11"/>
          <p:cNvSpPr txBox="1">
            <a:spLocks noChangeArrowheads="1"/>
          </p:cNvSpPr>
          <p:nvPr/>
        </p:nvSpPr>
        <p:spPr bwMode="auto">
          <a:xfrm>
            <a:off x="1036638" y="3802063"/>
            <a:ext cx="1963737" cy="2746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82945" tIns="41473" rIns="82945" bIns="41473">
            <a:spAutoFit/>
          </a:bodyPr>
          <a:lstStyle>
            <a:lvl1pPr defTabSz="828675" eaLnBrk="0" hangingPunct="0">
              <a:defRPr sz="2400">
                <a:solidFill>
                  <a:schemeClr val="tx1"/>
                </a:solidFill>
                <a:latin typeface="Arial" charset="0"/>
              </a:defRPr>
            </a:lvl1pPr>
            <a:lvl2pPr marL="742950" indent="-285750" defTabSz="828675" eaLnBrk="0" hangingPunct="0">
              <a:defRPr sz="2400">
                <a:solidFill>
                  <a:schemeClr val="tx1"/>
                </a:solidFill>
                <a:latin typeface="Arial" charset="0"/>
              </a:defRPr>
            </a:lvl2pPr>
            <a:lvl3pPr marL="1143000" indent="-228600" defTabSz="828675" eaLnBrk="0" hangingPunct="0">
              <a:defRPr sz="2400">
                <a:solidFill>
                  <a:schemeClr val="tx1"/>
                </a:solidFill>
                <a:latin typeface="Arial" charset="0"/>
              </a:defRPr>
            </a:lvl3pPr>
            <a:lvl4pPr marL="1600200" indent="-228600" defTabSz="828675" eaLnBrk="0" hangingPunct="0">
              <a:defRPr sz="2400">
                <a:solidFill>
                  <a:schemeClr val="tx1"/>
                </a:solidFill>
                <a:latin typeface="Arial" charset="0"/>
              </a:defRPr>
            </a:lvl4pPr>
            <a:lvl5pPr marL="2057400" indent="-228600" defTabSz="828675" eaLnBrk="0" hangingPunct="0">
              <a:defRPr sz="2400">
                <a:solidFill>
                  <a:schemeClr val="tx1"/>
                </a:solidFill>
                <a:latin typeface="Arial" charset="0"/>
              </a:defRPr>
            </a:lvl5pPr>
            <a:lvl6pPr marL="2514600" indent="-228600" defTabSz="828675" eaLnBrk="0" fontAlgn="base" hangingPunct="0">
              <a:spcBef>
                <a:spcPct val="0"/>
              </a:spcBef>
              <a:spcAft>
                <a:spcPct val="0"/>
              </a:spcAft>
              <a:defRPr sz="2400">
                <a:solidFill>
                  <a:schemeClr val="tx1"/>
                </a:solidFill>
                <a:latin typeface="Arial" charset="0"/>
              </a:defRPr>
            </a:lvl6pPr>
            <a:lvl7pPr marL="2971800" indent="-228600" defTabSz="828675" eaLnBrk="0" fontAlgn="base" hangingPunct="0">
              <a:spcBef>
                <a:spcPct val="0"/>
              </a:spcBef>
              <a:spcAft>
                <a:spcPct val="0"/>
              </a:spcAft>
              <a:defRPr sz="2400">
                <a:solidFill>
                  <a:schemeClr val="tx1"/>
                </a:solidFill>
                <a:latin typeface="Arial" charset="0"/>
              </a:defRPr>
            </a:lvl7pPr>
            <a:lvl8pPr marL="3429000" indent="-228600" defTabSz="828675" eaLnBrk="0" fontAlgn="base" hangingPunct="0">
              <a:spcBef>
                <a:spcPct val="0"/>
              </a:spcBef>
              <a:spcAft>
                <a:spcPct val="0"/>
              </a:spcAft>
              <a:defRPr sz="2400">
                <a:solidFill>
                  <a:schemeClr val="tx1"/>
                </a:solidFill>
                <a:latin typeface="Arial" charset="0"/>
              </a:defRPr>
            </a:lvl8pPr>
            <a:lvl9pPr marL="3886200" indent="-228600" defTabSz="828675" eaLnBrk="0" fontAlgn="base" hangingPunct="0">
              <a:spcBef>
                <a:spcPct val="0"/>
              </a:spcBef>
              <a:spcAft>
                <a:spcPct val="0"/>
              </a:spcAft>
              <a:defRPr sz="2400">
                <a:solidFill>
                  <a:schemeClr val="tx1"/>
                </a:solidFill>
                <a:latin typeface="Arial" charset="0"/>
              </a:defRPr>
            </a:lvl9pPr>
          </a:lstStyle>
          <a:p>
            <a:pPr eaLnBrk="1">
              <a:lnSpc>
                <a:spcPct val="77000"/>
              </a:lnSpc>
              <a:buClr>
                <a:srgbClr val="000000"/>
              </a:buClr>
              <a:buSzPct val="45000"/>
              <a:buFont typeface="Wingdings" pitchFamily="2" charset="2"/>
              <a:buNone/>
            </a:pPr>
            <a:r>
              <a:rPr lang="en-GB" sz="1600"/>
              <a:t>Multispectral Image</a:t>
            </a:r>
          </a:p>
        </p:txBody>
      </p:sp>
      <p:grpSp>
        <p:nvGrpSpPr>
          <p:cNvPr id="100362" name="Group 12"/>
          <p:cNvGrpSpPr>
            <a:grpSpLocks/>
          </p:cNvGrpSpPr>
          <p:nvPr/>
        </p:nvGrpSpPr>
        <p:grpSpPr bwMode="auto">
          <a:xfrm>
            <a:off x="3248025" y="3387725"/>
            <a:ext cx="2143125" cy="1450975"/>
            <a:chOff x="2496" y="2352"/>
            <a:chExt cx="1488" cy="1008"/>
          </a:xfrm>
        </p:grpSpPr>
        <p:sp>
          <p:nvSpPr>
            <p:cNvPr id="100371" name="AutoShape 13"/>
            <p:cNvSpPr>
              <a:spLocks noChangeArrowheads="1"/>
            </p:cNvSpPr>
            <p:nvPr/>
          </p:nvSpPr>
          <p:spPr bwMode="auto">
            <a:xfrm rot="2182538">
              <a:off x="2496" y="2352"/>
              <a:ext cx="672" cy="288"/>
            </a:xfrm>
            <a:prstGeom prst="rightArrow">
              <a:avLst>
                <a:gd name="adj1" fmla="val 50000"/>
                <a:gd name="adj2" fmla="val 58333"/>
              </a:avLst>
            </a:prstGeom>
            <a:solidFill>
              <a:srgbClr val="80808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a:p>
          </p:txBody>
        </p:sp>
        <p:sp>
          <p:nvSpPr>
            <p:cNvPr id="100372" name="AutoShape 14"/>
            <p:cNvSpPr>
              <a:spLocks noChangeArrowheads="1"/>
            </p:cNvSpPr>
            <p:nvPr/>
          </p:nvSpPr>
          <p:spPr bwMode="auto">
            <a:xfrm rot="19417462" flipV="1">
              <a:off x="2496" y="3072"/>
              <a:ext cx="672" cy="288"/>
            </a:xfrm>
            <a:prstGeom prst="rightArrow">
              <a:avLst>
                <a:gd name="adj1" fmla="val 50000"/>
                <a:gd name="adj2" fmla="val 58333"/>
              </a:avLst>
            </a:prstGeom>
            <a:solidFill>
              <a:srgbClr val="80808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a:p>
          </p:txBody>
        </p:sp>
        <p:sp>
          <p:nvSpPr>
            <p:cNvPr id="100373" name="Oval 15"/>
            <p:cNvSpPr>
              <a:spLocks noChangeArrowheads="1"/>
            </p:cNvSpPr>
            <p:nvPr/>
          </p:nvSpPr>
          <p:spPr bwMode="auto">
            <a:xfrm>
              <a:off x="3072" y="2448"/>
              <a:ext cx="912" cy="816"/>
            </a:xfrm>
            <a:prstGeom prst="ellipse">
              <a:avLst/>
            </a:prstGeom>
            <a:solidFill>
              <a:srgbClr val="FFCC99"/>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lIns="82945" tIns="41473" rIns="82945" bIns="41473" anchor="ctr"/>
            <a:lstStyle/>
            <a:p>
              <a:pPr algn="ctr" defTabSz="828675" hangingPunct="0">
                <a:lnSpc>
                  <a:spcPct val="77000"/>
                </a:lnSpc>
                <a:buClr>
                  <a:srgbClr val="000000"/>
                </a:buClr>
                <a:buSzPct val="45000"/>
                <a:buFont typeface="Wingdings" pitchFamily="2" charset="2"/>
                <a:buNone/>
              </a:pPr>
              <a:r>
                <a:rPr lang="en-GB" sz="1600"/>
                <a:t>Linear</a:t>
              </a:r>
            </a:p>
            <a:p>
              <a:pPr algn="ctr" defTabSz="828675" hangingPunct="0">
                <a:lnSpc>
                  <a:spcPct val="77000"/>
                </a:lnSpc>
                <a:buClr>
                  <a:srgbClr val="000000"/>
                </a:buClr>
                <a:buSzPct val="45000"/>
                <a:buFont typeface="Wingdings" pitchFamily="2" charset="2"/>
                <a:buNone/>
              </a:pPr>
              <a:r>
                <a:rPr lang="en-GB" sz="1600"/>
                <a:t>Unmixing</a:t>
              </a:r>
            </a:p>
          </p:txBody>
        </p:sp>
      </p:grpSp>
      <p:grpSp>
        <p:nvGrpSpPr>
          <p:cNvPr id="100363" name="Group 16"/>
          <p:cNvGrpSpPr>
            <a:grpSpLocks/>
          </p:cNvGrpSpPr>
          <p:nvPr/>
        </p:nvGrpSpPr>
        <p:grpSpPr bwMode="auto">
          <a:xfrm>
            <a:off x="5322888" y="1866900"/>
            <a:ext cx="2860675" cy="1930400"/>
            <a:chOff x="3696" y="1296"/>
            <a:chExt cx="1987" cy="1341"/>
          </a:xfrm>
        </p:grpSpPr>
        <p:sp>
          <p:nvSpPr>
            <p:cNvPr id="100368" name="AutoShape 17"/>
            <p:cNvSpPr>
              <a:spLocks noChangeArrowheads="1"/>
            </p:cNvSpPr>
            <p:nvPr/>
          </p:nvSpPr>
          <p:spPr bwMode="auto">
            <a:xfrm rot="19417462" flipV="1">
              <a:off x="3696" y="2256"/>
              <a:ext cx="672" cy="288"/>
            </a:xfrm>
            <a:prstGeom prst="rightArrow">
              <a:avLst>
                <a:gd name="adj1" fmla="val 50000"/>
                <a:gd name="adj2" fmla="val 58333"/>
              </a:avLst>
            </a:prstGeom>
            <a:solidFill>
              <a:srgbClr val="80808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a:p>
          </p:txBody>
        </p:sp>
        <p:sp>
          <p:nvSpPr>
            <p:cNvPr id="100369" name="Text Box 18"/>
            <p:cNvSpPr txBox="1">
              <a:spLocks noChangeArrowheads="1"/>
            </p:cNvSpPr>
            <p:nvPr/>
          </p:nvSpPr>
          <p:spPr bwMode="auto">
            <a:xfrm>
              <a:off x="4476" y="2448"/>
              <a:ext cx="1204" cy="18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82945" tIns="41473" rIns="82945" bIns="41473">
              <a:spAutoFit/>
            </a:bodyPr>
            <a:lstStyle>
              <a:lvl1pPr defTabSz="828675" eaLnBrk="0" hangingPunct="0">
                <a:defRPr sz="2400">
                  <a:solidFill>
                    <a:schemeClr val="tx1"/>
                  </a:solidFill>
                  <a:latin typeface="Arial" charset="0"/>
                </a:defRPr>
              </a:lvl1pPr>
              <a:lvl2pPr marL="742950" indent="-285750" defTabSz="828675" eaLnBrk="0" hangingPunct="0">
                <a:defRPr sz="2400">
                  <a:solidFill>
                    <a:schemeClr val="tx1"/>
                  </a:solidFill>
                  <a:latin typeface="Arial" charset="0"/>
                </a:defRPr>
              </a:lvl2pPr>
              <a:lvl3pPr marL="1143000" indent="-228600" defTabSz="828675" eaLnBrk="0" hangingPunct="0">
                <a:defRPr sz="2400">
                  <a:solidFill>
                    <a:schemeClr val="tx1"/>
                  </a:solidFill>
                  <a:latin typeface="Arial" charset="0"/>
                </a:defRPr>
              </a:lvl3pPr>
              <a:lvl4pPr marL="1600200" indent="-228600" defTabSz="828675" eaLnBrk="0" hangingPunct="0">
                <a:defRPr sz="2400">
                  <a:solidFill>
                    <a:schemeClr val="tx1"/>
                  </a:solidFill>
                  <a:latin typeface="Arial" charset="0"/>
                </a:defRPr>
              </a:lvl4pPr>
              <a:lvl5pPr marL="2057400" indent="-228600" defTabSz="828675" eaLnBrk="0" hangingPunct="0">
                <a:defRPr sz="2400">
                  <a:solidFill>
                    <a:schemeClr val="tx1"/>
                  </a:solidFill>
                  <a:latin typeface="Arial" charset="0"/>
                </a:defRPr>
              </a:lvl5pPr>
              <a:lvl6pPr marL="2514600" indent="-228600" defTabSz="828675" eaLnBrk="0" fontAlgn="base" hangingPunct="0">
                <a:spcBef>
                  <a:spcPct val="0"/>
                </a:spcBef>
                <a:spcAft>
                  <a:spcPct val="0"/>
                </a:spcAft>
                <a:defRPr sz="2400">
                  <a:solidFill>
                    <a:schemeClr val="tx1"/>
                  </a:solidFill>
                  <a:latin typeface="Arial" charset="0"/>
                </a:defRPr>
              </a:lvl6pPr>
              <a:lvl7pPr marL="2971800" indent="-228600" defTabSz="828675" eaLnBrk="0" fontAlgn="base" hangingPunct="0">
                <a:spcBef>
                  <a:spcPct val="0"/>
                </a:spcBef>
                <a:spcAft>
                  <a:spcPct val="0"/>
                </a:spcAft>
                <a:defRPr sz="2400">
                  <a:solidFill>
                    <a:schemeClr val="tx1"/>
                  </a:solidFill>
                  <a:latin typeface="Arial" charset="0"/>
                </a:defRPr>
              </a:lvl7pPr>
              <a:lvl8pPr marL="3429000" indent="-228600" defTabSz="828675" eaLnBrk="0" fontAlgn="base" hangingPunct="0">
                <a:spcBef>
                  <a:spcPct val="0"/>
                </a:spcBef>
                <a:spcAft>
                  <a:spcPct val="0"/>
                </a:spcAft>
                <a:defRPr sz="2400">
                  <a:solidFill>
                    <a:schemeClr val="tx1"/>
                  </a:solidFill>
                  <a:latin typeface="Arial" charset="0"/>
                </a:defRPr>
              </a:lvl8pPr>
              <a:lvl9pPr marL="3886200" indent="-228600" defTabSz="828675" eaLnBrk="0" fontAlgn="base" hangingPunct="0">
                <a:spcBef>
                  <a:spcPct val="0"/>
                </a:spcBef>
                <a:spcAft>
                  <a:spcPct val="0"/>
                </a:spcAft>
                <a:defRPr sz="2400">
                  <a:solidFill>
                    <a:schemeClr val="tx1"/>
                  </a:solidFill>
                  <a:latin typeface="Arial" charset="0"/>
                </a:defRPr>
              </a:lvl9pPr>
            </a:lstStyle>
            <a:p>
              <a:pPr algn="ctr" eaLnBrk="1">
                <a:lnSpc>
                  <a:spcPct val="77000"/>
                </a:lnSpc>
                <a:buClr>
                  <a:srgbClr val="000000"/>
                </a:buClr>
                <a:buSzPct val="45000"/>
                <a:buFont typeface="Wingdings" pitchFamily="2" charset="2"/>
                <a:buNone/>
              </a:pPr>
              <a:r>
                <a:rPr lang="en-GB" sz="1600"/>
                <a:t>Autofluorescence</a:t>
              </a:r>
            </a:p>
          </p:txBody>
        </p:sp>
        <p:pic>
          <p:nvPicPr>
            <p:cNvPr id="100370" name="Picture 19" descr="qd_rca_580_Spectrum_4"/>
            <p:cNvPicPr>
              <a:picLocks noChangeAspect="1" noChangeArrowheads="1"/>
            </p:cNvPicPr>
            <p:nvPr/>
          </p:nvPicPr>
          <p:blipFill>
            <a:blip r:embed="rId4" cstate="print">
              <a:lum bright="20000"/>
              <a:extLst>
                <a:ext uri="{28A0092B-C50C-407E-A947-70E740481C1C}">
                  <a14:useLocalDpi xmlns:a14="http://schemas.microsoft.com/office/drawing/2010/main" xmlns="" val="0"/>
                </a:ext>
              </a:extLst>
            </a:blip>
            <a:srcRect/>
            <a:stretch>
              <a:fillRect/>
            </a:stretch>
          </p:blipFill>
          <p:spPr bwMode="auto">
            <a:xfrm>
              <a:off x="4416" y="1296"/>
              <a:ext cx="1267" cy="115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grpSp>
        <p:nvGrpSpPr>
          <p:cNvPr id="100364" name="Group 20"/>
          <p:cNvGrpSpPr>
            <a:grpSpLocks/>
          </p:cNvGrpSpPr>
          <p:nvPr/>
        </p:nvGrpSpPr>
        <p:grpSpPr bwMode="auto">
          <a:xfrm>
            <a:off x="5322888" y="4010025"/>
            <a:ext cx="3297237" cy="1935163"/>
            <a:chOff x="3696" y="2784"/>
            <a:chExt cx="2290" cy="1344"/>
          </a:xfrm>
        </p:grpSpPr>
        <p:sp>
          <p:nvSpPr>
            <p:cNvPr id="100365" name="AutoShape 21"/>
            <p:cNvSpPr>
              <a:spLocks noChangeArrowheads="1"/>
            </p:cNvSpPr>
            <p:nvPr/>
          </p:nvSpPr>
          <p:spPr bwMode="auto">
            <a:xfrm rot="2182538">
              <a:off x="3696" y="3168"/>
              <a:ext cx="672" cy="288"/>
            </a:xfrm>
            <a:prstGeom prst="rightArrow">
              <a:avLst>
                <a:gd name="adj1" fmla="val 50000"/>
                <a:gd name="adj2" fmla="val 58333"/>
              </a:avLst>
            </a:prstGeom>
            <a:solidFill>
              <a:srgbClr val="80808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a:p>
          </p:txBody>
        </p:sp>
        <p:sp>
          <p:nvSpPr>
            <p:cNvPr id="100366" name="Text Box 22"/>
            <p:cNvSpPr txBox="1">
              <a:spLocks noChangeArrowheads="1"/>
            </p:cNvSpPr>
            <p:nvPr/>
          </p:nvSpPr>
          <p:spPr bwMode="auto">
            <a:xfrm>
              <a:off x="4146" y="2784"/>
              <a:ext cx="1840" cy="18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82945" tIns="41473" rIns="82945" bIns="41473">
              <a:spAutoFit/>
            </a:bodyPr>
            <a:lstStyle>
              <a:lvl1pPr defTabSz="828675" eaLnBrk="0" hangingPunct="0">
                <a:defRPr sz="2400">
                  <a:solidFill>
                    <a:schemeClr val="tx1"/>
                  </a:solidFill>
                  <a:latin typeface="Arial" charset="0"/>
                </a:defRPr>
              </a:lvl1pPr>
              <a:lvl2pPr marL="742950" indent="-285750" defTabSz="828675" eaLnBrk="0" hangingPunct="0">
                <a:defRPr sz="2400">
                  <a:solidFill>
                    <a:schemeClr val="tx1"/>
                  </a:solidFill>
                  <a:latin typeface="Arial" charset="0"/>
                </a:defRPr>
              </a:lvl2pPr>
              <a:lvl3pPr marL="1143000" indent="-228600" defTabSz="828675" eaLnBrk="0" hangingPunct="0">
                <a:defRPr sz="2400">
                  <a:solidFill>
                    <a:schemeClr val="tx1"/>
                  </a:solidFill>
                  <a:latin typeface="Arial" charset="0"/>
                </a:defRPr>
              </a:lvl3pPr>
              <a:lvl4pPr marL="1600200" indent="-228600" defTabSz="828675" eaLnBrk="0" hangingPunct="0">
                <a:defRPr sz="2400">
                  <a:solidFill>
                    <a:schemeClr val="tx1"/>
                  </a:solidFill>
                  <a:latin typeface="Arial" charset="0"/>
                </a:defRPr>
              </a:lvl4pPr>
              <a:lvl5pPr marL="2057400" indent="-228600" defTabSz="828675" eaLnBrk="0" hangingPunct="0">
                <a:defRPr sz="2400">
                  <a:solidFill>
                    <a:schemeClr val="tx1"/>
                  </a:solidFill>
                  <a:latin typeface="Arial" charset="0"/>
                </a:defRPr>
              </a:lvl5pPr>
              <a:lvl6pPr marL="2514600" indent="-228600" defTabSz="828675" eaLnBrk="0" fontAlgn="base" hangingPunct="0">
                <a:spcBef>
                  <a:spcPct val="0"/>
                </a:spcBef>
                <a:spcAft>
                  <a:spcPct val="0"/>
                </a:spcAft>
                <a:defRPr sz="2400">
                  <a:solidFill>
                    <a:schemeClr val="tx1"/>
                  </a:solidFill>
                  <a:latin typeface="Arial" charset="0"/>
                </a:defRPr>
              </a:lvl6pPr>
              <a:lvl7pPr marL="2971800" indent="-228600" defTabSz="828675" eaLnBrk="0" fontAlgn="base" hangingPunct="0">
                <a:spcBef>
                  <a:spcPct val="0"/>
                </a:spcBef>
                <a:spcAft>
                  <a:spcPct val="0"/>
                </a:spcAft>
                <a:defRPr sz="2400">
                  <a:solidFill>
                    <a:schemeClr val="tx1"/>
                  </a:solidFill>
                  <a:latin typeface="Arial" charset="0"/>
                </a:defRPr>
              </a:lvl7pPr>
              <a:lvl8pPr marL="3429000" indent="-228600" defTabSz="828675" eaLnBrk="0" fontAlgn="base" hangingPunct="0">
                <a:spcBef>
                  <a:spcPct val="0"/>
                </a:spcBef>
                <a:spcAft>
                  <a:spcPct val="0"/>
                </a:spcAft>
                <a:defRPr sz="2400">
                  <a:solidFill>
                    <a:schemeClr val="tx1"/>
                  </a:solidFill>
                  <a:latin typeface="Arial" charset="0"/>
                </a:defRPr>
              </a:lvl8pPr>
              <a:lvl9pPr marL="3886200" indent="-228600" defTabSz="828675" eaLnBrk="0" fontAlgn="base" hangingPunct="0">
                <a:spcBef>
                  <a:spcPct val="0"/>
                </a:spcBef>
                <a:spcAft>
                  <a:spcPct val="0"/>
                </a:spcAft>
                <a:defRPr sz="2400">
                  <a:solidFill>
                    <a:schemeClr val="tx1"/>
                  </a:solidFill>
                  <a:latin typeface="Arial" charset="0"/>
                </a:defRPr>
              </a:lvl9pPr>
            </a:lstStyle>
            <a:p>
              <a:pPr algn="ctr" eaLnBrk="1">
                <a:lnSpc>
                  <a:spcPct val="77000"/>
                </a:lnSpc>
                <a:buClr>
                  <a:srgbClr val="000000"/>
                </a:buClr>
                <a:buSzPct val="45000"/>
                <a:buFont typeface="Wingdings" pitchFamily="2" charset="2"/>
                <a:buNone/>
              </a:pPr>
              <a:r>
                <a:rPr lang="en-GB" sz="1600"/>
                <a:t>Quantum Dot Fluorescence</a:t>
              </a:r>
            </a:p>
          </p:txBody>
        </p:sp>
        <p:pic>
          <p:nvPicPr>
            <p:cNvPr id="100367" name="Picture 23" descr="qd_rca_580_Spectrum_1"/>
            <p:cNvPicPr>
              <a:picLocks noChangeAspect="1" noChangeArrowheads="1"/>
            </p:cNvPicPr>
            <p:nvPr/>
          </p:nvPicPr>
          <p:blipFill>
            <a:blip r:embed="rId5" cstate="print">
              <a:lum bright="20000"/>
              <a:extLst>
                <a:ext uri="{28A0092B-C50C-407E-A947-70E740481C1C}">
                  <a14:useLocalDpi xmlns:a14="http://schemas.microsoft.com/office/drawing/2010/main" xmlns="" val="0"/>
                </a:ext>
              </a:extLst>
            </a:blip>
            <a:srcRect/>
            <a:stretch>
              <a:fillRect/>
            </a:stretch>
          </p:blipFill>
          <p:spPr bwMode="auto">
            <a:xfrm>
              <a:off x="4416" y="2976"/>
              <a:ext cx="1267" cy="115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Tree>
    <p:extLst>
      <p:ext uri="{BB962C8B-B14F-4D97-AF65-F5344CB8AC3E}">
        <p14:creationId xmlns:p14="http://schemas.microsoft.com/office/powerpoint/2010/main" xmlns="" val="3416037579"/>
      </p:ext>
    </p:extLst>
  </p:cSld>
  <p:clrMapOvr>
    <a:masterClrMapping/>
  </p:clrMapOvr>
  <p:transition spd="slow"/>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Other </a:t>
            </a:r>
            <a:r>
              <a:rPr lang="en-GB" dirty="0" err="1" smtClean="0"/>
              <a:t>microscopies</a:t>
            </a:r>
            <a:endParaRPr lang="en-GB" dirty="0"/>
          </a:p>
        </p:txBody>
      </p:sp>
      <p:sp>
        <p:nvSpPr>
          <p:cNvPr id="3" name="Content Placeholder 2"/>
          <p:cNvSpPr>
            <a:spLocks noGrp="1"/>
          </p:cNvSpPr>
          <p:nvPr>
            <p:ph idx="1"/>
          </p:nvPr>
        </p:nvSpPr>
        <p:spPr>
          <a:xfrm>
            <a:off x="685800" y="1428736"/>
            <a:ext cx="8172480" cy="5000660"/>
          </a:xfrm>
        </p:spPr>
        <p:txBody>
          <a:bodyPr/>
          <a:lstStyle/>
          <a:p>
            <a:pPr>
              <a:buNone/>
            </a:pPr>
            <a:endParaRPr lang="en-GB" dirty="0" smtClean="0"/>
          </a:p>
          <a:p>
            <a:r>
              <a:rPr lang="en-GB" dirty="0" smtClean="0"/>
              <a:t>FRET (</a:t>
            </a:r>
            <a:r>
              <a:rPr lang="en-GB" dirty="0" err="1" smtClean="0"/>
              <a:t>Förster</a:t>
            </a:r>
            <a:r>
              <a:rPr lang="en-GB" dirty="0" smtClean="0"/>
              <a:t> Resonance Energy </a:t>
            </a:r>
            <a:r>
              <a:rPr lang="en-GB" dirty="0" smtClean="0"/>
              <a:t>Transfer)</a:t>
            </a:r>
          </a:p>
          <a:p>
            <a:r>
              <a:rPr lang="en-GB" dirty="0" smtClean="0"/>
              <a:t>DIC (Differential Interference Contrast)</a:t>
            </a:r>
          </a:p>
          <a:p>
            <a:r>
              <a:rPr lang="en-GB" dirty="0" smtClean="0"/>
              <a:t>Phase Contrast Microscopy</a:t>
            </a:r>
          </a:p>
          <a:p>
            <a:pPr>
              <a:lnSpc>
                <a:spcPct val="150000"/>
              </a:lnSpc>
              <a:buNone/>
            </a:pPr>
            <a:r>
              <a:rPr lang="en-GB" b="1" dirty="0" smtClean="0"/>
              <a:t>Super-resolution techniques</a:t>
            </a:r>
          </a:p>
          <a:p>
            <a:pPr>
              <a:lnSpc>
                <a:spcPct val="150000"/>
              </a:lnSpc>
            </a:pPr>
            <a:r>
              <a:rPr lang="en-GB" dirty="0" smtClean="0"/>
              <a:t>PALM (</a:t>
            </a:r>
            <a:r>
              <a:rPr lang="en-GB" dirty="0" err="1" smtClean="0"/>
              <a:t>Photoactivated</a:t>
            </a:r>
            <a:r>
              <a:rPr lang="en-GB" dirty="0" smtClean="0"/>
              <a:t> Localization Microscopy(PALM))</a:t>
            </a:r>
            <a:endParaRPr lang="en-GB" dirty="0" smtClean="0"/>
          </a:p>
          <a:p>
            <a:r>
              <a:rPr lang="en-GB" dirty="0" smtClean="0"/>
              <a:t>STORM (Stochastic Optical Reconstruction </a:t>
            </a:r>
            <a:r>
              <a:rPr lang="en-GB" dirty="0" smtClean="0"/>
              <a:t>Microscopy</a:t>
            </a:r>
          </a:p>
          <a:p>
            <a:r>
              <a:rPr lang="en-GB" dirty="0" smtClean="0"/>
              <a:t>STED (Stimulated </a:t>
            </a:r>
            <a:r>
              <a:rPr lang="en-GB" dirty="0" smtClean="0"/>
              <a:t>Emission Depletion)</a:t>
            </a:r>
          </a:p>
          <a:p>
            <a:endParaRPr lang="en-GB" dirty="0" smtClean="0"/>
          </a:p>
          <a:p>
            <a:pPr>
              <a:buNone/>
            </a:pPr>
            <a:r>
              <a:rPr lang="en-GB" b="1" dirty="0" smtClean="0"/>
              <a:t>Electron </a:t>
            </a:r>
            <a:r>
              <a:rPr lang="en-GB" b="1" dirty="0" err="1" smtClean="0"/>
              <a:t>microscopies</a:t>
            </a:r>
            <a:endParaRPr lang="en-GB" b="1"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smtClean="0"/>
              <a:t>Transillumination</a:t>
            </a:r>
            <a:endParaRPr lang="en-GB" dirty="0"/>
          </a:p>
        </p:txBody>
      </p:sp>
      <p:pic>
        <p:nvPicPr>
          <p:cNvPr id="18435" name="Picture 3"/>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467544" y="1484784"/>
            <a:ext cx="4464496" cy="4815868"/>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18437" name="Picture 5"/>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5652120" y="2203450"/>
            <a:ext cx="2828925" cy="24511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3" name="TextBox 2"/>
          <p:cNvSpPr txBox="1"/>
          <p:nvPr/>
        </p:nvSpPr>
        <p:spPr>
          <a:xfrm>
            <a:off x="6372200" y="5301208"/>
            <a:ext cx="1683731" cy="400110"/>
          </a:xfrm>
          <a:prstGeom prst="rect">
            <a:avLst/>
          </a:prstGeom>
          <a:noFill/>
        </p:spPr>
        <p:txBody>
          <a:bodyPr wrap="none" rtlCol="0">
            <a:spAutoFit/>
          </a:bodyPr>
          <a:lstStyle/>
          <a:p>
            <a:r>
              <a:rPr lang="en-GB" dirty="0" smtClean="0"/>
              <a:t>NA = n sin(</a:t>
            </a:r>
            <a:r>
              <a:rPr lang="en-GB" dirty="0" smtClean="0">
                <a:sym typeface="Symbol"/>
              </a:rPr>
              <a:t>)</a:t>
            </a:r>
            <a:endParaRPr lang="en-GB" dirty="0"/>
          </a:p>
        </p:txBody>
      </p:sp>
    </p:spTree>
    <p:extLst>
      <p:ext uri="{BB962C8B-B14F-4D97-AF65-F5344CB8AC3E}">
        <p14:creationId xmlns:p14="http://schemas.microsoft.com/office/powerpoint/2010/main" xmlns="" val="9005552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314" name="Group 2"/>
          <p:cNvGrpSpPr>
            <a:grpSpLocks/>
          </p:cNvGrpSpPr>
          <p:nvPr/>
        </p:nvGrpSpPr>
        <p:grpSpPr bwMode="auto">
          <a:xfrm>
            <a:off x="2368550" y="1349375"/>
            <a:ext cx="4022725" cy="0"/>
            <a:chOff x="0" y="0"/>
            <a:chExt cx="2534" cy="0"/>
          </a:xfrm>
        </p:grpSpPr>
        <p:sp>
          <p:nvSpPr>
            <p:cNvPr id="13315" name="Rectangle 3"/>
            <p:cNvSpPr>
              <a:spLocks noChangeArrowheads="1"/>
            </p:cNvSpPr>
            <p:nvPr/>
          </p:nvSpPr>
          <p:spPr bwMode="auto">
            <a:xfrm>
              <a:off x="0" y="0"/>
              <a:ext cx="2534" cy="0"/>
            </a:xfrm>
            <a:prstGeom prst="rect">
              <a:avLst/>
            </a:prstGeom>
            <a:solidFill>
              <a:srgbClr val="FFFFFF"/>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GB"/>
            </a:p>
          </p:txBody>
        </p:sp>
        <p:grpSp>
          <p:nvGrpSpPr>
            <p:cNvPr id="13316" name="Group 4"/>
            <p:cNvGrpSpPr>
              <a:grpSpLocks/>
            </p:cNvGrpSpPr>
            <p:nvPr/>
          </p:nvGrpSpPr>
          <p:grpSpPr bwMode="auto">
            <a:xfrm>
              <a:off x="0" y="0"/>
              <a:ext cx="2534" cy="0"/>
              <a:chOff x="0" y="0"/>
              <a:chExt cx="2534" cy="0"/>
            </a:xfrm>
          </p:grpSpPr>
          <p:sp>
            <p:nvSpPr>
              <p:cNvPr id="13317" name="Rectangle 5"/>
              <p:cNvSpPr>
                <a:spLocks noChangeArrowheads="1"/>
              </p:cNvSpPr>
              <p:nvPr/>
            </p:nvSpPr>
            <p:spPr bwMode="auto">
              <a:xfrm>
                <a:off x="0" y="0"/>
                <a:ext cx="2534" cy="0"/>
              </a:xfrm>
              <a:prstGeom prst="rect">
                <a:avLst/>
              </a:prstGeom>
              <a:solidFill>
                <a:srgbClr val="FFFFFF"/>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endParaRPr lang="en-GB"/>
              </a:p>
            </p:txBody>
          </p:sp>
          <p:sp>
            <p:nvSpPr>
              <p:cNvPr id="13318" name="Rectangle 6"/>
              <p:cNvSpPr>
                <a:spLocks noChangeArrowheads="1"/>
              </p:cNvSpPr>
              <p:nvPr/>
            </p:nvSpPr>
            <p:spPr bwMode="auto">
              <a:xfrm>
                <a:off x="0" y="0"/>
                <a:ext cx="2534" cy="0"/>
              </a:xfrm>
              <a:prstGeom prst="rect">
                <a:avLst/>
              </a:prstGeom>
              <a:solidFill>
                <a:srgbClr val="FFFFFF"/>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214245" tIns="133308" rIns="0" bIns="0">
                <a:spAutoFit/>
              </a:bodyPr>
              <a:lstStyle/>
              <a:p>
                <a:endParaRPr lang="en-GB"/>
              </a:p>
            </p:txBody>
          </p:sp>
        </p:grpSp>
      </p:grpSp>
      <p:sp>
        <p:nvSpPr>
          <p:cNvPr id="13319" name="Rectangle 7"/>
          <p:cNvSpPr>
            <a:spLocks noChangeArrowheads="1"/>
          </p:cNvSpPr>
          <p:nvPr/>
        </p:nvSpPr>
        <p:spPr bwMode="auto">
          <a:xfrm>
            <a:off x="1905000" y="6172200"/>
            <a:ext cx="3352800" cy="152400"/>
          </a:xfrm>
          <a:prstGeom prst="rect">
            <a:avLst/>
          </a:prstGeom>
          <a:solidFill>
            <a:schemeClr val="folHlink"/>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GB"/>
          </a:p>
        </p:txBody>
      </p:sp>
      <p:sp>
        <p:nvSpPr>
          <p:cNvPr id="13320" name="Rectangle 8"/>
          <p:cNvSpPr>
            <a:spLocks noChangeArrowheads="1"/>
          </p:cNvSpPr>
          <p:nvPr/>
        </p:nvSpPr>
        <p:spPr bwMode="auto">
          <a:xfrm>
            <a:off x="2971800" y="6019800"/>
            <a:ext cx="1143000" cy="152400"/>
          </a:xfrm>
          <a:prstGeom prst="rect">
            <a:avLst/>
          </a:prstGeom>
          <a:solidFill>
            <a:schemeClr val="folHlink"/>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GB"/>
          </a:p>
        </p:txBody>
      </p:sp>
      <p:sp>
        <p:nvSpPr>
          <p:cNvPr id="13321" name="Text Box 9"/>
          <p:cNvSpPr txBox="1">
            <a:spLocks noChangeArrowheads="1"/>
          </p:cNvSpPr>
          <p:nvPr/>
        </p:nvSpPr>
        <p:spPr bwMode="auto">
          <a:xfrm rot="-5400000">
            <a:off x="846138" y="4335462"/>
            <a:ext cx="1905000" cy="396875"/>
          </a:xfrm>
          <a:prstGeom prst="rect">
            <a:avLst/>
          </a:prstGeom>
          <a:solidFill>
            <a:schemeClr val="hlink">
              <a:alpha val="50000"/>
            </a:schemeClr>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lgn="l">
              <a:spcBef>
                <a:spcPct val="50000"/>
              </a:spcBef>
            </a:pPr>
            <a:r>
              <a:rPr lang="en-GB"/>
              <a:t>Excitation filter</a:t>
            </a:r>
          </a:p>
        </p:txBody>
      </p:sp>
      <p:sp>
        <p:nvSpPr>
          <p:cNvPr id="13322" name="Text Box 10"/>
          <p:cNvSpPr txBox="1">
            <a:spLocks noChangeArrowheads="1"/>
          </p:cNvSpPr>
          <p:nvPr/>
        </p:nvSpPr>
        <p:spPr bwMode="auto">
          <a:xfrm>
            <a:off x="3108325" y="6384925"/>
            <a:ext cx="1312863"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l"/>
            <a:r>
              <a:rPr lang="en-GB"/>
              <a:t>Specimen</a:t>
            </a:r>
          </a:p>
        </p:txBody>
      </p:sp>
      <p:sp>
        <p:nvSpPr>
          <p:cNvPr id="13323" name="Text Box 11"/>
          <p:cNvSpPr txBox="1">
            <a:spLocks noChangeArrowheads="1"/>
          </p:cNvSpPr>
          <p:nvPr/>
        </p:nvSpPr>
        <p:spPr bwMode="auto">
          <a:xfrm>
            <a:off x="3124200" y="1905000"/>
            <a:ext cx="1144588"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l"/>
            <a:r>
              <a:rPr lang="en-GB"/>
              <a:t>Detector</a:t>
            </a:r>
          </a:p>
        </p:txBody>
      </p:sp>
      <p:grpSp>
        <p:nvGrpSpPr>
          <p:cNvPr id="13324" name="Group 12"/>
          <p:cNvGrpSpPr>
            <a:grpSpLocks/>
          </p:cNvGrpSpPr>
          <p:nvPr/>
        </p:nvGrpSpPr>
        <p:grpSpPr bwMode="auto">
          <a:xfrm>
            <a:off x="76200" y="3878263"/>
            <a:ext cx="1447800" cy="2081212"/>
            <a:chOff x="384" y="2395"/>
            <a:chExt cx="912" cy="1311"/>
          </a:xfrm>
        </p:grpSpPr>
        <p:sp>
          <p:nvSpPr>
            <p:cNvPr id="13325" name="Text Box 13"/>
            <p:cNvSpPr txBox="1">
              <a:spLocks noChangeArrowheads="1"/>
            </p:cNvSpPr>
            <p:nvPr/>
          </p:nvSpPr>
          <p:spPr bwMode="auto">
            <a:xfrm>
              <a:off x="384" y="3264"/>
              <a:ext cx="912" cy="44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r>
                <a:rPr lang="en-GB"/>
                <a:t>White light source</a:t>
              </a:r>
            </a:p>
          </p:txBody>
        </p:sp>
        <p:grpSp>
          <p:nvGrpSpPr>
            <p:cNvPr id="13326" name="Group 14"/>
            <p:cNvGrpSpPr>
              <a:grpSpLocks/>
            </p:cNvGrpSpPr>
            <p:nvPr/>
          </p:nvGrpSpPr>
          <p:grpSpPr bwMode="auto">
            <a:xfrm>
              <a:off x="576" y="2395"/>
              <a:ext cx="576" cy="864"/>
              <a:chOff x="1776" y="2395"/>
              <a:chExt cx="384" cy="864"/>
            </a:xfrm>
          </p:grpSpPr>
          <p:sp>
            <p:nvSpPr>
              <p:cNvPr id="13327" name="AutoShape 15"/>
              <p:cNvSpPr>
                <a:spLocks noChangeArrowheads="1"/>
              </p:cNvSpPr>
              <p:nvPr/>
            </p:nvSpPr>
            <p:spPr bwMode="auto">
              <a:xfrm>
                <a:off x="1776" y="2395"/>
                <a:ext cx="384" cy="144"/>
              </a:xfrm>
              <a:prstGeom prst="rightArrow">
                <a:avLst>
                  <a:gd name="adj1" fmla="val 50000"/>
                  <a:gd name="adj2" fmla="val 66667"/>
                </a:avLst>
              </a:prstGeom>
              <a:solidFill>
                <a:schemeClr val="bg1"/>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GB"/>
              </a:p>
            </p:txBody>
          </p:sp>
          <p:sp>
            <p:nvSpPr>
              <p:cNvPr id="13328" name="AutoShape 16"/>
              <p:cNvSpPr>
                <a:spLocks noChangeArrowheads="1"/>
              </p:cNvSpPr>
              <p:nvPr/>
            </p:nvSpPr>
            <p:spPr bwMode="auto">
              <a:xfrm>
                <a:off x="1776" y="2539"/>
                <a:ext cx="384" cy="144"/>
              </a:xfrm>
              <a:prstGeom prst="rightArrow">
                <a:avLst>
                  <a:gd name="adj1" fmla="val 50000"/>
                  <a:gd name="adj2" fmla="val 66667"/>
                </a:avLst>
              </a:prstGeom>
              <a:solidFill>
                <a:schemeClr val="bg1"/>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GB"/>
              </a:p>
            </p:txBody>
          </p:sp>
          <p:sp>
            <p:nvSpPr>
              <p:cNvPr id="13329" name="AutoShape 17"/>
              <p:cNvSpPr>
                <a:spLocks noChangeArrowheads="1"/>
              </p:cNvSpPr>
              <p:nvPr/>
            </p:nvSpPr>
            <p:spPr bwMode="auto">
              <a:xfrm>
                <a:off x="1776" y="2683"/>
                <a:ext cx="384" cy="144"/>
              </a:xfrm>
              <a:prstGeom prst="rightArrow">
                <a:avLst>
                  <a:gd name="adj1" fmla="val 50000"/>
                  <a:gd name="adj2" fmla="val 66667"/>
                </a:avLst>
              </a:prstGeom>
              <a:solidFill>
                <a:schemeClr val="bg1"/>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GB"/>
              </a:p>
            </p:txBody>
          </p:sp>
          <p:sp>
            <p:nvSpPr>
              <p:cNvPr id="13330" name="AutoShape 18"/>
              <p:cNvSpPr>
                <a:spLocks noChangeArrowheads="1"/>
              </p:cNvSpPr>
              <p:nvPr/>
            </p:nvSpPr>
            <p:spPr bwMode="auto">
              <a:xfrm>
                <a:off x="1776" y="2827"/>
                <a:ext cx="384" cy="144"/>
              </a:xfrm>
              <a:prstGeom prst="rightArrow">
                <a:avLst>
                  <a:gd name="adj1" fmla="val 50000"/>
                  <a:gd name="adj2" fmla="val 66667"/>
                </a:avLst>
              </a:prstGeom>
              <a:solidFill>
                <a:schemeClr val="bg1"/>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GB"/>
              </a:p>
            </p:txBody>
          </p:sp>
          <p:sp>
            <p:nvSpPr>
              <p:cNvPr id="13331" name="AutoShape 19"/>
              <p:cNvSpPr>
                <a:spLocks noChangeArrowheads="1"/>
              </p:cNvSpPr>
              <p:nvPr/>
            </p:nvSpPr>
            <p:spPr bwMode="auto">
              <a:xfrm>
                <a:off x="1776" y="2971"/>
                <a:ext cx="384" cy="144"/>
              </a:xfrm>
              <a:prstGeom prst="rightArrow">
                <a:avLst>
                  <a:gd name="adj1" fmla="val 50000"/>
                  <a:gd name="adj2" fmla="val 66667"/>
                </a:avLst>
              </a:prstGeom>
              <a:solidFill>
                <a:schemeClr val="bg1"/>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GB"/>
              </a:p>
            </p:txBody>
          </p:sp>
          <p:sp>
            <p:nvSpPr>
              <p:cNvPr id="13332" name="AutoShape 20"/>
              <p:cNvSpPr>
                <a:spLocks noChangeArrowheads="1"/>
              </p:cNvSpPr>
              <p:nvPr/>
            </p:nvSpPr>
            <p:spPr bwMode="auto">
              <a:xfrm>
                <a:off x="1776" y="3115"/>
                <a:ext cx="384" cy="144"/>
              </a:xfrm>
              <a:prstGeom prst="rightArrow">
                <a:avLst>
                  <a:gd name="adj1" fmla="val 50000"/>
                  <a:gd name="adj2" fmla="val 66667"/>
                </a:avLst>
              </a:prstGeom>
              <a:solidFill>
                <a:schemeClr val="bg1"/>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GB"/>
              </a:p>
            </p:txBody>
          </p:sp>
        </p:grpSp>
      </p:grpSp>
      <p:sp>
        <p:nvSpPr>
          <p:cNvPr id="13333" name="AutoShape 21"/>
          <p:cNvSpPr>
            <a:spLocks noChangeArrowheads="1"/>
          </p:cNvSpPr>
          <p:nvPr/>
        </p:nvSpPr>
        <p:spPr bwMode="auto">
          <a:xfrm>
            <a:off x="2286000" y="4267200"/>
            <a:ext cx="990600" cy="457200"/>
          </a:xfrm>
          <a:prstGeom prst="rightArrow">
            <a:avLst>
              <a:gd name="adj1" fmla="val 50000"/>
              <a:gd name="adj2" fmla="val 54167"/>
            </a:avLst>
          </a:prstGeom>
          <a:solidFill>
            <a:schemeClr val="accent2"/>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GB"/>
          </a:p>
        </p:txBody>
      </p:sp>
      <p:sp>
        <p:nvSpPr>
          <p:cNvPr id="13334" name="AutoShape 22"/>
          <p:cNvSpPr>
            <a:spLocks noChangeArrowheads="1"/>
          </p:cNvSpPr>
          <p:nvPr/>
        </p:nvSpPr>
        <p:spPr bwMode="auto">
          <a:xfrm>
            <a:off x="3200400" y="4648200"/>
            <a:ext cx="381000" cy="1371600"/>
          </a:xfrm>
          <a:prstGeom prst="downArrow">
            <a:avLst>
              <a:gd name="adj1" fmla="val 50000"/>
              <a:gd name="adj2" fmla="val 90000"/>
            </a:avLst>
          </a:prstGeom>
          <a:solidFill>
            <a:schemeClr val="accent2"/>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GB"/>
          </a:p>
        </p:txBody>
      </p:sp>
      <p:sp>
        <p:nvSpPr>
          <p:cNvPr id="13335" name="AutoShape 23"/>
          <p:cNvSpPr>
            <a:spLocks noChangeArrowheads="1"/>
          </p:cNvSpPr>
          <p:nvPr/>
        </p:nvSpPr>
        <p:spPr bwMode="auto">
          <a:xfrm>
            <a:off x="3505200" y="2209800"/>
            <a:ext cx="304800" cy="3810000"/>
          </a:xfrm>
          <a:prstGeom prst="upArrow">
            <a:avLst>
              <a:gd name="adj1" fmla="val 50000"/>
              <a:gd name="adj2" fmla="val 167072"/>
            </a:avLst>
          </a:prstGeom>
          <a:solidFill>
            <a:srgbClr val="FFFF0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GB"/>
          </a:p>
        </p:txBody>
      </p:sp>
      <p:sp>
        <p:nvSpPr>
          <p:cNvPr id="13336" name="Line 24"/>
          <p:cNvSpPr>
            <a:spLocks noChangeShapeType="1"/>
          </p:cNvSpPr>
          <p:nvPr/>
        </p:nvSpPr>
        <p:spPr bwMode="auto">
          <a:xfrm flipV="1">
            <a:off x="3810000" y="3352800"/>
            <a:ext cx="0" cy="2667000"/>
          </a:xfrm>
          <a:prstGeom prst="line">
            <a:avLst/>
          </a:prstGeom>
          <a:noFill/>
          <a:ln w="76200">
            <a:solidFill>
              <a:srgbClr val="00FFFF"/>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GB"/>
          </a:p>
        </p:txBody>
      </p:sp>
      <p:sp>
        <p:nvSpPr>
          <p:cNvPr id="13337" name="Text Box 25"/>
          <p:cNvSpPr txBox="1">
            <a:spLocks noChangeArrowheads="1"/>
          </p:cNvSpPr>
          <p:nvPr/>
        </p:nvSpPr>
        <p:spPr bwMode="auto">
          <a:xfrm>
            <a:off x="2743200" y="2955925"/>
            <a:ext cx="1905000" cy="396875"/>
          </a:xfrm>
          <a:prstGeom prst="rect">
            <a:avLst/>
          </a:prstGeom>
          <a:solidFill>
            <a:schemeClr val="hlink">
              <a:alpha val="50000"/>
            </a:schemeClr>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lgn="l">
              <a:spcBef>
                <a:spcPct val="50000"/>
              </a:spcBef>
            </a:pPr>
            <a:r>
              <a:rPr lang="en-GB"/>
              <a:t>Emission filter</a:t>
            </a:r>
          </a:p>
        </p:txBody>
      </p:sp>
      <p:sp>
        <p:nvSpPr>
          <p:cNvPr id="13338" name="Text Box 26"/>
          <p:cNvSpPr txBox="1">
            <a:spLocks noChangeArrowheads="1"/>
          </p:cNvSpPr>
          <p:nvPr/>
        </p:nvSpPr>
        <p:spPr bwMode="auto">
          <a:xfrm rot="2588402">
            <a:off x="2590800" y="4175125"/>
            <a:ext cx="1905000" cy="396875"/>
          </a:xfrm>
          <a:prstGeom prst="rect">
            <a:avLst/>
          </a:prstGeom>
          <a:solidFill>
            <a:schemeClr val="hlink">
              <a:alpha val="50000"/>
            </a:schemeClr>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lgn="l">
              <a:spcBef>
                <a:spcPct val="50000"/>
              </a:spcBef>
            </a:pPr>
            <a:r>
              <a:rPr lang="en-GB"/>
              <a:t>Dichroic mirror</a:t>
            </a:r>
          </a:p>
        </p:txBody>
      </p:sp>
      <p:sp>
        <p:nvSpPr>
          <p:cNvPr id="13339" name="Rectangle 27"/>
          <p:cNvSpPr>
            <a:spLocks noGrp="1" noChangeArrowheads="1"/>
          </p:cNvSpPr>
          <p:nvPr>
            <p:ph type="title"/>
          </p:nvPr>
        </p:nvSpPr>
        <p:spPr/>
        <p:txBody>
          <a:bodyPr/>
          <a:lstStyle/>
          <a:p>
            <a:r>
              <a:rPr lang="en-GB" dirty="0"/>
              <a:t>FRET microscopy</a:t>
            </a:r>
          </a:p>
        </p:txBody>
      </p:sp>
      <p:pic>
        <p:nvPicPr>
          <p:cNvPr id="13357" name="Picture 45"/>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5646738" y="3962400"/>
            <a:ext cx="3421062" cy="25352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3343" name="Freeform 31"/>
          <p:cNvSpPr>
            <a:spLocks/>
          </p:cNvSpPr>
          <p:nvPr/>
        </p:nvSpPr>
        <p:spPr bwMode="auto">
          <a:xfrm>
            <a:off x="6781800" y="4135438"/>
            <a:ext cx="1958975" cy="2122487"/>
          </a:xfrm>
          <a:custGeom>
            <a:avLst/>
            <a:gdLst>
              <a:gd name="T0" fmla="*/ 0 w 1581"/>
              <a:gd name="T1" fmla="*/ 1408 h 1408"/>
              <a:gd name="T2" fmla="*/ 36 w 1581"/>
              <a:gd name="T3" fmla="*/ 832 h 1408"/>
              <a:gd name="T4" fmla="*/ 96 w 1581"/>
              <a:gd name="T5" fmla="*/ 613 h 1408"/>
              <a:gd name="T6" fmla="*/ 120 w 1581"/>
              <a:gd name="T7" fmla="*/ 112 h 1408"/>
              <a:gd name="T8" fmla="*/ 342 w 1581"/>
              <a:gd name="T9" fmla="*/ 13 h 1408"/>
              <a:gd name="T10" fmla="*/ 1581 w 1581"/>
              <a:gd name="T11" fmla="*/ 31 h 1408"/>
            </a:gdLst>
            <a:ahLst/>
            <a:cxnLst>
              <a:cxn ang="0">
                <a:pos x="T0" y="T1"/>
              </a:cxn>
              <a:cxn ang="0">
                <a:pos x="T2" y="T3"/>
              </a:cxn>
              <a:cxn ang="0">
                <a:pos x="T4" y="T5"/>
              </a:cxn>
              <a:cxn ang="0">
                <a:pos x="T6" y="T7"/>
              </a:cxn>
              <a:cxn ang="0">
                <a:pos x="T8" y="T9"/>
              </a:cxn>
              <a:cxn ang="0">
                <a:pos x="T10" y="T11"/>
              </a:cxn>
            </a:cxnLst>
            <a:rect l="0" t="0" r="r" b="b"/>
            <a:pathLst>
              <a:path w="1581" h="1408">
                <a:moveTo>
                  <a:pt x="0" y="1408"/>
                </a:moveTo>
                <a:cubicBezTo>
                  <a:pt x="6" y="1312"/>
                  <a:pt x="20" y="964"/>
                  <a:pt x="36" y="832"/>
                </a:cubicBezTo>
                <a:cubicBezTo>
                  <a:pt x="52" y="700"/>
                  <a:pt x="82" y="733"/>
                  <a:pt x="96" y="613"/>
                </a:cubicBezTo>
                <a:cubicBezTo>
                  <a:pt x="110" y="493"/>
                  <a:pt x="79" y="212"/>
                  <a:pt x="120" y="112"/>
                </a:cubicBezTo>
                <a:cubicBezTo>
                  <a:pt x="161" y="12"/>
                  <a:pt x="99" y="26"/>
                  <a:pt x="342" y="13"/>
                </a:cubicBezTo>
                <a:cubicBezTo>
                  <a:pt x="585" y="0"/>
                  <a:pt x="1323" y="27"/>
                  <a:pt x="1581" y="31"/>
                </a:cubicBezTo>
              </a:path>
            </a:pathLst>
          </a:custGeom>
          <a:noFill/>
          <a:ln w="38100" cmpd="sng">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GB"/>
          </a:p>
        </p:txBody>
      </p:sp>
      <p:grpSp>
        <p:nvGrpSpPr>
          <p:cNvPr id="13358" name="Group 46"/>
          <p:cNvGrpSpPr>
            <a:grpSpLocks/>
          </p:cNvGrpSpPr>
          <p:nvPr/>
        </p:nvGrpSpPr>
        <p:grpSpPr bwMode="auto">
          <a:xfrm>
            <a:off x="6376988" y="4533900"/>
            <a:ext cx="481012" cy="1735138"/>
            <a:chOff x="4017" y="2832"/>
            <a:chExt cx="303" cy="1093"/>
          </a:xfrm>
        </p:grpSpPr>
        <p:sp>
          <p:nvSpPr>
            <p:cNvPr id="13342" name="Freeform 30"/>
            <p:cNvSpPr>
              <a:spLocks/>
            </p:cNvSpPr>
            <p:nvPr/>
          </p:nvSpPr>
          <p:spPr bwMode="auto">
            <a:xfrm>
              <a:off x="4073" y="3061"/>
              <a:ext cx="185" cy="864"/>
            </a:xfrm>
            <a:custGeom>
              <a:avLst/>
              <a:gdLst>
                <a:gd name="T0" fmla="*/ 0 w 237"/>
                <a:gd name="T1" fmla="*/ 1015 h 1018"/>
                <a:gd name="T2" fmla="*/ 42 w 237"/>
                <a:gd name="T3" fmla="*/ 226 h 1018"/>
                <a:gd name="T4" fmla="*/ 60 w 237"/>
                <a:gd name="T5" fmla="*/ 94 h 1018"/>
                <a:gd name="T6" fmla="*/ 111 w 237"/>
                <a:gd name="T7" fmla="*/ 40 h 1018"/>
                <a:gd name="T8" fmla="*/ 174 w 237"/>
                <a:gd name="T9" fmla="*/ 31 h 1018"/>
                <a:gd name="T10" fmla="*/ 219 w 237"/>
                <a:gd name="T11" fmla="*/ 223 h 1018"/>
                <a:gd name="T12" fmla="*/ 237 w 237"/>
                <a:gd name="T13" fmla="*/ 1018 h 1018"/>
              </a:gdLst>
              <a:ahLst/>
              <a:cxnLst>
                <a:cxn ang="0">
                  <a:pos x="T0" y="T1"/>
                </a:cxn>
                <a:cxn ang="0">
                  <a:pos x="T2" y="T3"/>
                </a:cxn>
                <a:cxn ang="0">
                  <a:pos x="T4" y="T5"/>
                </a:cxn>
                <a:cxn ang="0">
                  <a:pos x="T6" y="T7"/>
                </a:cxn>
                <a:cxn ang="0">
                  <a:pos x="T8" y="T9"/>
                </a:cxn>
                <a:cxn ang="0">
                  <a:pos x="T10" y="T11"/>
                </a:cxn>
                <a:cxn ang="0">
                  <a:pos x="T12" y="T13"/>
                </a:cxn>
              </a:cxnLst>
              <a:rect l="0" t="0" r="r" b="b"/>
              <a:pathLst>
                <a:path w="237" h="1018">
                  <a:moveTo>
                    <a:pt x="0" y="1015"/>
                  </a:moveTo>
                  <a:cubicBezTo>
                    <a:pt x="7" y="884"/>
                    <a:pt x="32" y="379"/>
                    <a:pt x="42" y="226"/>
                  </a:cubicBezTo>
                  <a:cubicBezTo>
                    <a:pt x="52" y="73"/>
                    <a:pt x="48" y="125"/>
                    <a:pt x="60" y="94"/>
                  </a:cubicBezTo>
                  <a:cubicBezTo>
                    <a:pt x="72" y="63"/>
                    <a:pt x="92" y="50"/>
                    <a:pt x="111" y="40"/>
                  </a:cubicBezTo>
                  <a:cubicBezTo>
                    <a:pt x="130" y="30"/>
                    <a:pt x="156" y="0"/>
                    <a:pt x="174" y="31"/>
                  </a:cubicBezTo>
                  <a:cubicBezTo>
                    <a:pt x="192" y="62"/>
                    <a:pt x="209" y="59"/>
                    <a:pt x="219" y="223"/>
                  </a:cubicBezTo>
                  <a:cubicBezTo>
                    <a:pt x="229" y="387"/>
                    <a:pt x="233" y="853"/>
                    <a:pt x="237" y="1018"/>
                  </a:cubicBezTo>
                </a:path>
              </a:pathLst>
            </a:custGeom>
            <a:noFill/>
            <a:ln w="38100" cmpd="sng">
              <a:solidFill>
                <a:srgbClr val="9966FF"/>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GB"/>
            </a:p>
          </p:txBody>
        </p:sp>
        <p:sp>
          <p:nvSpPr>
            <p:cNvPr id="13345" name="Text Box 33"/>
            <p:cNvSpPr txBox="1">
              <a:spLocks noChangeArrowheads="1"/>
            </p:cNvSpPr>
            <p:nvPr/>
          </p:nvSpPr>
          <p:spPr bwMode="auto">
            <a:xfrm>
              <a:off x="4017" y="2832"/>
              <a:ext cx="303" cy="2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l"/>
              <a:r>
                <a:rPr lang="en-GB">
                  <a:solidFill>
                    <a:srgbClr val="9966FF"/>
                  </a:solidFill>
                </a:rPr>
                <a:t>Ex</a:t>
              </a:r>
            </a:p>
          </p:txBody>
        </p:sp>
      </p:grpSp>
      <p:sp>
        <p:nvSpPr>
          <p:cNvPr id="13346" name="Text Box 34"/>
          <p:cNvSpPr txBox="1">
            <a:spLocks noChangeArrowheads="1"/>
          </p:cNvSpPr>
          <p:nvPr/>
        </p:nvSpPr>
        <p:spPr bwMode="auto">
          <a:xfrm>
            <a:off x="6400800" y="4135438"/>
            <a:ext cx="579438"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l"/>
            <a:r>
              <a:rPr lang="en-GB"/>
              <a:t>DM</a:t>
            </a:r>
          </a:p>
        </p:txBody>
      </p:sp>
      <p:grpSp>
        <p:nvGrpSpPr>
          <p:cNvPr id="13350" name="Group 38"/>
          <p:cNvGrpSpPr>
            <a:grpSpLocks noChangeAspect="1"/>
          </p:cNvGrpSpPr>
          <p:nvPr/>
        </p:nvGrpSpPr>
        <p:grpSpPr bwMode="auto">
          <a:xfrm>
            <a:off x="6985000" y="4202113"/>
            <a:ext cx="395288" cy="2058987"/>
            <a:chOff x="2464" y="2976"/>
            <a:chExt cx="752" cy="984"/>
          </a:xfrm>
        </p:grpSpPr>
        <p:sp>
          <p:nvSpPr>
            <p:cNvPr id="13351" name="Freeform 39"/>
            <p:cNvSpPr>
              <a:spLocks noChangeAspect="1"/>
            </p:cNvSpPr>
            <p:nvPr/>
          </p:nvSpPr>
          <p:spPr bwMode="auto">
            <a:xfrm>
              <a:off x="2464" y="2976"/>
              <a:ext cx="392" cy="984"/>
            </a:xfrm>
            <a:custGeom>
              <a:avLst/>
              <a:gdLst>
                <a:gd name="T0" fmla="*/ 0 w 392"/>
                <a:gd name="T1" fmla="*/ 984 h 984"/>
                <a:gd name="T2" fmla="*/ 64 w 392"/>
                <a:gd name="T3" fmla="*/ 704 h 984"/>
                <a:gd name="T4" fmla="*/ 112 w 392"/>
                <a:gd name="T5" fmla="*/ 417 h 984"/>
                <a:gd name="T6" fmla="*/ 168 w 392"/>
                <a:gd name="T7" fmla="*/ 130 h 984"/>
                <a:gd name="T8" fmla="*/ 224 w 392"/>
                <a:gd name="T9" fmla="*/ 26 h 984"/>
                <a:gd name="T10" fmla="*/ 392 w 392"/>
                <a:gd name="T11" fmla="*/ 0 h 984"/>
              </a:gdLst>
              <a:ahLst/>
              <a:cxnLst>
                <a:cxn ang="0">
                  <a:pos x="T0" y="T1"/>
                </a:cxn>
                <a:cxn ang="0">
                  <a:pos x="T2" y="T3"/>
                </a:cxn>
                <a:cxn ang="0">
                  <a:pos x="T4" y="T5"/>
                </a:cxn>
                <a:cxn ang="0">
                  <a:pos x="T6" y="T7"/>
                </a:cxn>
                <a:cxn ang="0">
                  <a:pos x="T8" y="T9"/>
                </a:cxn>
                <a:cxn ang="0">
                  <a:pos x="T10" y="T11"/>
                </a:cxn>
              </a:cxnLst>
              <a:rect l="0" t="0" r="r" b="b"/>
              <a:pathLst>
                <a:path w="392" h="984">
                  <a:moveTo>
                    <a:pt x="0" y="984"/>
                  </a:moveTo>
                  <a:cubicBezTo>
                    <a:pt x="11" y="937"/>
                    <a:pt x="45" y="798"/>
                    <a:pt x="64" y="704"/>
                  </a:cubicBezTo>
                  <a:cubicBezTo>
                    <a:pt x="83" y="610"/>
                    <a:pt x="95" y="513"/>
                    <a:pt x="112" y="417"/>
                  </a:cubicBezTo>
                  <a:cubicBezTo>
                    <a:pt x="129" y="321"/>
                    <a:pt x="149" y="195"/>
                    <a:pt x="168" y="130"/>
                  </a:cubicBezTo>
                  <a:cubicBezTo>
                    <a:pt x="187" y="65"/>
                    <a:pt x="187" y="48"/>
                    <a:pt x="224" y="26"/>
                  </a:cubicBezTo>
                  <a:cubicBezTo>
                    <a:pt x="261" y="4"/>
                    <a:pt x="327" y="2"/>
                    <a:pt x="392" y="0"/>
                  </a:cubicBezTo>
                </a:path>
              </a:pathLst>
            </a:custGeom>
            <a:noFill/>
            <a:ln w="57150" cmpd="sng">
              <a:solidFill>
                <a:srgbClr val="66CCFF"/>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GB"/>
            </a:p>
          </p:txBody>
        </p:sp>
        <p:sp>
          <p:nvSpPr>
            <p:cNvPr id="13352" name="Freeform 40"/>
            <p:cNvSpPr>
              <a:spLocks noChangeAspect="1"/>
            </p:cNvSpPr>
            <p:nvPr/>
          </p:nvSpPr>
          <p:spPr bwMode="auto">
            <a:xfrm flipH="1">
              <a:off x="2824" y="2976"/>
              <a:ext cx="392" cy="984"/>
            </a:xfrm>
            <a:custGeom>
              <a:avLst/>
              <a:gdLst>
                <a:gd name="T0" fmla="*/ 0 w 392"/>
                <a:gd name="T1" fmla="*/ 984 h 984"/>
                <a:gd name="T2" fmla="*/ 64 w 392"/>
                <a:gd name="T3" fmla="*/ 704 h 984"/>
                <a:gd name="T4" fmla="*/ 112 w 392"/>
                <a:gd name="T5" fmla="*/ 417 h 984"/>
                <a:gd name="T6" fmla="*/ 168 w 392"/>
                <a:gd name="T7" fmla="*/ 130 h 984"/>
                <a:gd name="T8" fmla="*/ 224 w 392"/>
                <a:gd name="T9" fmla="*/ 26 h 984"/>
                <a:gd name="T10" fmla="*/ 392 w 392"/>
                <a:gd name="T11" fmla="*/ 0 h 984"/>
              </a:gdLst>
              <a:ahLst/>
              <a:cxnLst>
                <a:cxn ang="0">
                  <a:pos x="T0" y="T1"/>
                </a:cxn>
                <a:cxn ang="0">
                  <a:pos x="T2" y="T3"/>
                </a:cxn>
                <a:cxn ang="0">
                  <a:pos x="T4" y="T5"/>
                </a:cxn>
                <a:cxn ang="0">
                  <a:pos x="T6" y="T7"/>
                </a:cxn>
                <a:cxn ang="0">
                  <a:pos x="T8" y="T9"/>
                </a:cxn>
                <a:cxn ang="0">
                  <a:pos x="T10" y="T11"/>
                </a:cxn>
              </a:cxnLst>
              <a:rect l="0" t="0" r="r" b="b"/>
              <a:pathLst>
                <a:path w="392" h="984">
                  <a:moveTo>
                    <a:pt x="0" y="984"/>
                  </a:moveTo>
                  <a:cubicBezTo>
                    <a:pt x="11" y="937"/>
                    <a:pt x="45" y="798"/>
                    <a:pt x="64" y="704"/>
                  </a:cubicBezTo>
                  <a:cubicBezTo>
                    <a:pt x="83" y="610"/>
                    <a:pt x="95" y="513"/>
                    <a:pt x="112" y="417"/>
                  </a:cubicBezTo>
                  <a:cubicBezTo>
                    <a:pt x="129" y="321"/>
                    <a:pt x="149" y="195"/>
                    <a:pt x="168" y="130"/>
                  </a:cubicBezTo>
                  <a:cubicBezTo>
                    <a:pt x="187" y="65"/>
                    <a:pt x="187" y="48"/>
                    <a:pt x="224" y="26"/>
                  </a:cubicBezTo>
                  <a:cubicBezTo>
                    <a:pt x="261" y="4"/>
                    <a:pt x="327" y="2"/>
                    <a:pt x="392" y="0"/>
                  </a:cubicBezTo>
                </a:path>
              </a:pathLst>
            </a:custGeom>
            <a:noFill/>
            <a:ln w="57150" cmpd="sng">
              <a:solidFill>
                <a:srgbClr val="66CCFF"/>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GB"/>
            </a:p>
          </p:txBody>
        </p:sp>
      </p:grpSp>
      <p:grpSp>
        <p:nvGrpSpPr>
          <p:cNvPr id="13353" name="Group 41"/>
          <p:cNvGrpSpPr>
            <a:grpSpLocks noChangeAspect="1"/>
          </p:cNvGrpSpPr>
          <p:nvPr/>
        </p:nvGrpSpPr>
        <p:grpSpPr bwMode="auto">
          <a:xfrm>
            <a:off x="7467600" y="4202113"/>
            <a:ext cx="393700" cy="2058987"/>
            <a:chOff x="2464" y="2976"/>
            <a:chExt cx="752" cy="984"/>
          </a:xfrm>
        </p:grpSpPr>
        <p:sp>
          <p:nvSpPr>
            <p:cNvPr id="13354" name="Freeform 42"/>
            <p:cNvSpPr>
              <a:spLocks noChangeAspect="1"/>
            </p:cNvSpPr>
            <p:nvPr/>
          </p:nvSpPr>
          <p:spPr bwMode="auto">
            <a:xfrm>
              <a:off x="2464" y="2976"/>
              <a:ext cx="392" cy="984"/>
            </a:xfrm>
            <a:custGeom>
              <a:avLst/>
              <a:gdLst>
                <a:gd name="T0" fmla="*/ 0 w 392"/>
                <a:gd name="T1" fmla="*/ 984 h 984"/>
                <a:gd name="T2" fmla="*/ 64 w 392"/>
                <a:gd name="T3" fmla="*/ 704 h 984"/>
                <a:gd name="T4" fmla="*/ 112 w 392"/>
                <a:gd name="T5" fmla="*/ 417 h 984"/>
                <a:gd name="T6" fmla="*/ 168 w 392"/>
                <a:gd name="T7" fmla="*/ 130 h 984"/>
                <a:gd name="T8" fmla="*/ 224 w 392"/>
                <a:gd name="T9" fmla="*/ 26 h 984"/>
                <a:gd name="T10" fmla="*/ 392 w 392"/>
                <a:gd name="T11" fmla="*/ 0 h 984"/>
              </a:gdLst>
              <a:ahLst/>
              <a:cxnLst>
                <a:cxn ang="0">
                  <a:pos x="T0" y="T1"/>
                </a:cxn>
                <a:cxn ang="0">
                  <a:pos x="T2" y="T3"/>
                </a:cxn>
                <a:cxn ang="0">
                  <a:pos x="T4" y="T5"/>
                </a:cxn>
                <a:cxn ang="0">
                  <a:pos x="T6" y="T7"/>
                </a:cxn>
                <a:cxn ang="0">
                  <a:pos x="T8" y="T9"/>
                </a:cxn>
                <a:cxn ang="0">
                  <a:pos x="T10" y="T11"/>
                </a:cxn>
              </a:cxnLst>
              <a:rect l="0" t="0" r="r" b="b"/>
              <a:pathLst>
                <a:path w="392" h="984">
                  <a:moveTo>
                    <a:pt x="0" y="984"/>
                  </a:moveTo>
                  <a:cubicBezTo>
                    <a:pt x="11" y="937"/>
                    <a:pt x="45" y="798"/>
                    <a:pt x="64" y="704"/>
                  </a:cubicBezTo>
                  <a:cubicBezTo>
                    <a:pt x="83" y="610"/>
                    <a:pt x="95" y="513"/>
                    <a:pt x="112" y="417"/>
                  </a:cubicBezTo>
                  <a:cubicBezTo>
                    <a:pt x="129" y="321"/>
                    <a:pt x="149" y="195"/>
                    <a:pt x="168" y="130"/>
                  </a:cubicBezTo>
                  <a:cubicBezTo>
                    <a:pt x="187" y="65"/>
                    <a:pt x="187" y="48"/>
                    <a:pt x="224" y="26"/>
                  </a:cubicBezTo>
                  <a:cubicBezTo>
                    <a:pt x="261" y="4"/>
                    <a:pt x="327" y="2"/>
                    <a:pt x="392" y="0"/>
                  </a:cubicBezTo>
                </a:path>
              </a:pathLst>
            </a:custGeom>
            <a:noFill/>
            <a:ln w="57150" cmpd="sng">
              <a:solidFill>
                <a:srgbClr val="FFFF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GB"/>
            </a:p>
          </p:txBody>
        </p:sp>
        <p:sp>
          <p:nvSpPr>
            <p:cNvPr id="13355" name="Freeform 43"/>
            <p:cNvSpPr>
              <a:spLocks noChangeAspect="1"/>
            </p:cNvSpPr>
            <p:nvPr/>
          </p:nvSpPr>
          <p:spPr bwMode="auto">
            <a:xfrm flipH="1">
              <a:off x="2824" y="2976"/>
              <a:ext cx="392" cy="984"/>
            </a:xfrm>
            <a:custGeom>
              <a:avLst/>
              <a:gdLst>
                <a:gd name="T0" fmla="*/ 0 w 392"/>
                <a:gd name="T1" fmla="*/ 984 h 984"/>
                <a:gd name="T2" fmla="*/ 64 w 392"/>
                <a:gd name="T3" fmla="*/ 704 h 984"/>
                <a:gd name="T4" fmla="*/ 112 w 392"/>
                <a:gd name="T5" fmla="*/ 417 h 984"/>
                <a:gd name="T6" fmla="*/ 168 w 392"/>
                <a:gd name="T7" fmla="*/ 130 h 984"/>
                <a:gd name="T8" fmla="*/ 224 w 392"/>
                <a:gd name="T9" fmla="*/ 26 h 984"/>
                <a:gd name="T10" fmla="*/ 392 w 392"/>
                <a:gd name="T11" fmla="*/ 0 h 984"/>
              </a:gdLst>
              <a:ahLst/>
              <a:cxnLst>
                <a:cxn ang="0">
                  <a:pos x="T0" y="T1"/>
                </a:cxn>
                <a:cxn ang="0">
                  <a:pos x="T2" y="T3"/>
                </a:cxn>
                <a:cxn ang="0">
                  <a:pos x="T4" y="T5"/>
                </a:cxn>
                <a:cxn ang="0">
                  <a:pos x="T6" y="T7"/>
                </a:cxn>
                <a:cxn ang="0">
                  <a:pos x="T8" y="T9"/>
                </a:cxn>
                <a:cxn ang="0">
                  <a:pos x="T10" y="T11"/>
                </a:cxn>
              </a:cxnLst>
              <a:rect l="0" t="0" r="r" b="b"/>
              <a:pathLst>
                <a:path w="392" h="984">
                  <a:moveTo>
                    <a:pt x="0" y="984"/>
                  </a:moveTo>
                  <a:cubicBezTo>
                    <a:pt x="11" y="937"/>
                    <a:pt x="45" y="798"/>
                    <a:pt x="64" y="704"/>
                  </a:cubicBezTo>
                  <a:cubicBezTo>
                    <a:pt x="83" y="610"/>
                    <a:pt x="95" y="513"/>
                    <a:pt x="112" y="417"/>
                  </a:cubicBezTo>
                  <a:cubicBezTo>
                    <a:pt x="129" y="321"/>
                    <a:pt x="149" y="195"/>
                    <a:pt x="168" y="130"/>
                  </a:cubicBezTo>
                  <a:cubicBezTo>
                    <a:pt x="187" y="65"/>
                    <a:pt x="187" y="48"/>
                    <a:pt x="224" y="26"/>
                  </a:cubicBezTo>
                  <a:cubicBezTo>
                    <a:pt x="261" y="4"/>
                    <a:pt x="327" y="2"/>
                    <a:pt x="392" y="0"/>
                  </a:cubicBezTo>
                </a:path>
              </a:pathLst>
            </a:custGeom>
            <a:noFill/>
            <a:ln w="57150" cmpd="sng">
              <a:solidFill>
                <a:srgbClr val="FFFF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GB"/>
            </a:p>
          </p:txBody>
        </p:sp>
      </p:grpSp>
      <p:sp>
        <p:nvSpPr>
          <p:cNvPr id="13361" name="AutoShape 49"/>
          <p:cNvSpPr>
            <a:spLocks noChangeArrowheads="1"/>
          </p:cNvSpPr>
          <p:nvPr/>
        </p:nvSpPr>
        <p:spPr bwMode="auto">
          <a:xfrm>
            <a:off x="6858000" y="3429000"/>
            <a:ext cx="609600" cy="457200"/>
          </a:xfrm>
          <a:prstGeom prst="upArrow">
            <a:avLst>
              <a:gd name="adj1" fmla="val 50000"/>
              <a:gd name="adj2" fmla="val 25000"/>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r>
              <a:rPr lang="en-GB" sz="1800"/>
              <a:t>R1</a:t>
            </a:r>
          </a:p>
        </p:txBody>
      </p:sp>
      <p:sp>
        <p:nvSpPr>
          <p:cNvPr id="13362" name="AutoShape 50"/>
          <p:cNvSpPr>
            <a:spLocks noChangeArrowheads="1"/>
          </p:cNvSpPr>
          <p:nvPr/>
        </p:nvSpPr>
        <p:spPr bwMode="auto">
          <a:xfrm>
            <a:off x="7467600" y="3429000"/>
            <a:ext cx="609600" cy="457200"/>
          </a:xfrm>
          <a:prstGeom prst="upArrow">
            <a:avLst>
              <a:gd name="adj1" fmla="val 50000"/>
              <a:gd name="adj2" fmla="val 25000"/>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r>
              <a:rPr lang="en-GB" sz="1800"/>
              <a:t>R2</a:t>
            </a:r>
          </a:p>
        </p:txBody>
      </p:sp>
      <p:sp>
        <p:nvSpPr>
          <p:cNvPr id="42" name="TextBox 41"/>
          <p:cNvSpPr txBox="1"/>
          <p:nvPr/>
        </p:nvSpPr>
        <p:spPr>
          <a:xfrm>
            <a:off x="1499515" y="1428736"/>
            <a:ext cx="6226256" cy="461665"/>
          </a:xfrm>
          <a:prstGeom prst="rect">
            <a:avLst/>
          </a:prstGeom>
          <a:noFill/>
        </p:spPr>
        <p:txBody>
          <a:bodyPr wrap="none" rtlCol="0">
            <a:spAutoFit/>
          </a:bodyPr>
          <a:lstStyle/>
          <a:p>
            <a:r>
              <a:rPr lang="en-GB" sz="2400" dirty="0" smtClean="0"/>
              <a:t>FRET </a:t>
            </a:r>
            <a:r>
              <a:rPr lang="en-GB" sz="2400" dirty="0" smtClean="0"/>
              <a:t>= </a:t>
            </a:r>
            <a:r>
              <a:rPr lang="en-GB" sz="2400" dirty="0" err="1" smtClean="0"/>
              <a:t>Förster</a:t>
            </a:r>
            <a:r>
              <a:rPr lang="en-GB" sz="2400" dirty="0" smtClean="0"/>
              <a:t> </a:t>
            </a:r>
            <a:r>
              <a:rPr lang="en-GB" sz="2400" dirty="0" smtClean="0"/>
              <a:t>Resonance Energy Transfer</a:t>
            </a:r>
            <a:endParaRPr lang="en-GB" sz="2400" dirty="0"/>
          </a:p>
        </p:txBody>
      </p:sp>
    </p:spTree>
    <p:extLst>
      <p:ext uri="{BB962C8B-B14F-4D97-AF65-F5344CB8AC3E}">
        <p14:creationId xmlns:p14="http://schemas.microsoft.com/office/powerpoint/2010/main" xmlns="" val="34185982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FRET microscopy</a:t>
            </a:r>
            <a:endParaRPr lang="en-GB" dirty="0"/>
          </a:p>
        </p:txBody>
      </p:sp>
      <p:sp>
        <p:nvSpPr>
          <p:cNvPr id="3" name="Content Placeholder 2"/>
          <p:cNvSpPr>
            <a:spLocks noGrp="1"/>
          </p:cNvSpPr>
          <p:nvPr>
            <p:ph idx="1"/>
          </p:nvPr>
        </p:nvSpPr>
        <p:spPr/>
        <p:txBody>
          <a:bodyPr/>
          <a:lstStyle/>
          <a:p>
            <a:pPr>
              <a:spcBef>
                <a:spcPts val="1200"/>
              </a:spcBef>
            </a:pPr>
            <a:r>
              <a:rPr lang="en-GB" dirty="0" smtClean="0"/>
              <a:t>Excitation light stimulates one of the </a:t>
            </a:r>
            <a:r>
              <a:rPr lang="en-GB" dirty="0" err="1" smtClean="0"/>
              <a:t>fluorophores</a:t>
            </a:r>
            <a:endParaRPr lang="en-GB" dirty="0" smtClean="0"/>
          </a:p>
          <a:p>
            <a:pPr>
              <a:spcBef>
                <a:spcPts val="1200"/>
              </a:spcBef>
            </a:pPr>
            <a:r>
              <a:rPr lang="en-GB" dirty="0" smtClean="0"/>
              <a:t>If the second </a:t>
            </a:r>
            <a:r>
              <a:rPr lang="en-GB" dirty="0" err="1" smtClean="0"/>
              <a:t>fluorophore</a:t>
            </a:r>
            <a:r>
              <a:rPr lang="en-GB" dirty="0" smtClean="0"/>
              <a:t> has its excitation waveband overlapping with the emission waveband of the first </a:t>
            </a:r>
            <a:r>
              <a:rPr lang="en-GB" dirty="0" err="1" smtClean="0"/>
              <a:t>fluorophore</a:t>
            </a:r>
            <a:r>
              <a:rPr lang="en-GB" dirty="0" smtClean="0"/>
              <a:t>, and it is at the same location, it resonates and becomes excited</a:t>
            </a:r>
          </a:p>
          <a:p>
            <a:pPr>
              <a:spcBef>
                <a:spcPts val="1200"/>
              </a:spcBef>
            </a:pPr>
            <a:r>
              <a:rPr lang="en-GB" dirty="0" smtClean="0"/>
              <a:t>It emits radiation at its characteristic emission waveband</a:t>
            </a:r>
            <a:endParaRPr lang="en-GB"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l="2953" t="18457" r="17714" b="14766"/>
          <a:stretch>
            <a:fillRect/>
          </a:stretch>
        </p:blipFill>
        <p:spPr bwMode="auto">
          <a:xfrm>
            <a:off x="838200" y="1647825"/>
            <a:ext cx="7254875" cy="48847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6387" name="Rectangle 3"/>
          <p:cNvSpPr>
            <a:spLocks noChangeArrowheads="1"/>
          </p:cNvSpPr>
          <p:nvPr/>
        </p:nvSpPr>
        <p:spPr bwMode="auto">
          <a:xfrm>
            <a:off x="1971675" y="6507163"/>
            <a:ext cx="5343525" cy="2746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l"/>
            <a:r>
              <a:rPr lang="en-GB" sz="1200"/>
              <a:t>http://www.embl.de/eamnet/downloads/modules/FRET_teaching_module.pdf</a:t>
            </a:r>
          </a:p>
        </p:txBody>
      </p:sp>
      <p:sp>
        <p:nvSpPr>
          <p:cNvPr id="16388" name="Rectangle 4"/>
          <p:cNvSpPr>
            <a:spLocks noGrp="1" noChangeArrowheads="1"/>
          </p:cNvSpPr>
          <p:nvPr>
            <p:ph type="title"/>
          </p:nvPr>
        </p:nvSpPr>
        <p:spPr/>
        <p:txBody>
          <a:bodyPr/>
          <a:lstStyle/>
          <a:p>
            <a:r>
              <a:rPr lang="en-GB"/>
              <a:t>FRET microscopy</a:t>
            </a:r>
          </a:p>
        </p:txBody>
      </p:sp>
    </p:spTree>
    <p:extLst>
      <p:ext uri="{BB962C8B-B14F-4D97-AF65-F5344CB8AC3E}">
        <p14:creationId xmlns:p14="http://schemas.microsoft.com/office/powerpoint/2010/main" xmlns="" val="321890615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DIC Microscopy</a:t>
            </a:r>
            <a:endParaRPr lang="en-GB" dirty="0"/>
          </a:p>
        </p:txBody>
      </p:sp>
      <p:pic>
        <p:nvPicPr>
          <p:cNvPr id="20482"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 y="2357430"/>
            <a:ext cx="7041377" cy="3857652"/>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20483" name="Picture 3"/>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6858016" y="4214818"/>
            <a:ext cx="2143125" cy="2143125"/>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6" name="TextBox 5"/>
          <p:cNvSpPr txBox="1"/>
          <p:nvPr/>
        </p:nvSpPr>
        <p:spPr>
          <a:xfrm>
            <a:off x="1907760" y="1428736"/>
            <a:ext cx="5509072" cy="461665"/>
          </a:xfrm>
          <a:prstGeom prst="rect">
            <a:avLst/>
          </a:prstGeom>
          <a:noFill/>
        </p:spPr>
        <p:txBody>
          <a:bodyPr wrap="none" rtlCol="0">
            <a:spAutoFit/>
          </a:bodyPr>
          <a:lstStyle/>
          <a:p>
            <a:r>
              <a:rPr lang="en-GB" sz="2400" dirty="0" smtClean="0"/>
              <a:t>DIC = Differential Interference Contrast</a:t>
            </a:r>
            <a:endParaRPr lang="en-GB" sz="2400" dirty="0"/>
          </a:p>
        </p:txBody>
      </p:sp>
    </p:spTree>
    <p:extLst>
      <p:ext uri="{BB962C8B-B14F-4D97-AF65-F5344CB8AC3E}">
        <p14:creationId xmlns:p14="http://schemas.microsoft.com/office/powerpoint/2010/main" xmlns="" val="85840668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DIC Microscopy</a:t>
            </a:r>
            <a:endParaRPr lang="en-GB" dirty="0"/>
          </a:p>
        </p:txBody>
      </p:sp>
      <p:pic>
        <p:nvPicPr>
          <p:cNvPr id="3" name="Picture 4"/>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214282" y="2214554"/>
            <a:ext cx="8805395" cy="3714776"/>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DIC Microscopy</a:t>
            </a:r>
            <a:endParaRPr lang="en-GB" dirty="0"/>
          </a:p>
        </p:txBody>
      </p:sp>
      <p:pic>
        <p:nvPicPr>
          <p:cNvPr id="5" name="Picture 4"/>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294812" y="2182148"/>
            <a:ext cx="8492030" cy="410437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 name="Rectangle 7"/>
          <p:cNvSpPr/>
          <p:nvPr/>
        </p:nvSpPr>
        <p:spPr>
          <a:xfrm>
            <a:off x="714348" y="1467137"/>
            <a:ext cx="7643866" cy="461665"/>
          </a:xfrm>
          <a:prstGeom prst="rect">
            <a:avLst/>
          </a:prstGeom>
        </p:spPr>
        <p:txBody>
          <a:bodyPr wrap="square">
            <a:spAutoFit/>
          </a:bodyPr>
          <a:lstStyle/>
          <a:p>
            <a:r>
              <a:rPr lang="en-GB" sz="2400" dirty="0" smtClean="0"/>
              <a:t>C</a:t>
            </a:r>
            <a:r>
              <a:rPr lang="en-GB" sz="2400" dirty="0" smtClean="0"/>
              <a:t>omputing </a:t>
            </a:r>
            <a:r>
              <a:rPr lang="en-GB" sz="2400" dirty="0"/>
              <a:t>estimates of platelet cell size and thickness</a:t>
            </a:r>
          </a:p>
        </p:txBody>
      </p:sp>
    </p:spTree>
    <p:extLst>
      <p:ext uri="{BB962C8B-B14F-4D97-AF65-F5344CB8AC3E}">
        <p14:creationId xmlns:p14="http://schemas.microsoft.com/office/powerpoint/2010/main" xmlns="" val="20437091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Inverted microscope</a:t>
            </a:r>
            <a:endParaRPr lang="en-GB" dirty="0"/>
          </a:p>
        </p:txBody>
      </p:sp>
      <p:pic>
        <p:nvPicPr>
          <p:cNvPr id="15362" name="Picture 2"/>
          <p:cNvPicPr>
            <a:picLocks noChangeAspect="1" noChangeArrowheads="1"/>
          </p:cNvPicPr>
          <p:nvPr/>
        </p:nvPicPr>
        <p:blipFill rotWithShape="1">
          <a:blip r:embed="rId2" cstate="print">
            <a:extLst>
              <a:ext uri="{28A0092B-C50C-407E-A947-70E740481C1C}">
                <a14:useLocalDpi xmlns:a14="http://schemas.microsoft.com/office/drawing/2010/main" xmlns="" val="0"/>
              </a:ext>
            </a:extLst>
          </a:blip>
          <a:srcRect l="6963" t="14064" r="15111" b="9936"/>
          <a:stretch/>
        </p:blipFill>
        <p:spPr bwMode="auto">
          <a:xfrm>
            <a:off x="468597" y="1484784"/>
            <a:ext cx="3599347" cy="468052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15363" name="Picture 3"/>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4644008" y="2085974"/>
            <a:ext cx="3925123" cy="3143226"/>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xmlns="" val="38985624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dirty="0" smtClean="0"/>
              <a:t>Imaging with fluorescence</a:t>
            </a:r>
            <a:endParaRPr lang="en-GB" dirty="0"/>
          </a:p>
        </p:txBody>
      </p:sp>
      <p:sp>
        <p:nvSpPr>
          <p:cNvPr id="6" name="Content Placeholder 5"/>
          <p:cNvSpPr>
            <a:spLocks noGrp="1"/>
          </p:cNvSpPr>
          <p:nvPr>
            <p:ph idx="1"/>
          </p:nvPr>
        </p:nvSpPr>
        <p:spPr/>
        <p:txBody>
          <a:bodyPr/>
          <a:lstStyle/>
          <a:p>
            <a:r>
              <a:rPr lang="en-GB" dirty="0" smtClean="0"/>
              <a:t>The sample contains one or more fluorescent substances – </a:t>
            </a:r>
            <a:r>
              <a:rPr lang="en-GB" dirty="0" err="1" smtClean="0"/>
              <a:t>fluorophores</a:t>
            </a:r>
            <a:endParaRPr lang="en-GB" dirty="0" smtClean="0"/>
          </a:p>
          <a:p>
            <a:endParaRPr lang="en-GB" dirty="0" smtClean="0"/>
          </a:p>
          <a:p>
            <a:r>
              <a:rPr lang="en-GB" dirty="0" smtClean="0"/>
              <a:t>Each </a:t>
            </a:r>
            <a:r>
              <a:rPr lang="en-GB" dirty="0" err="1" smtClean="0"/>
              <a:t>fluorophore</a:t>
            </a:r>
            <a:r>
              <a:rPr lang="en-GB" dirty="0" smtClean="0"/>
              <a:t> emits light at a specific waveband when stimulated (excited) by light at a different, lower, wavelength</a:t>
            </a:r>
          </a:p>
          <a:p>
            <a:endParaRPr lang="en-GB" dirty="0"/>
          </a:p>
        </p:txBody>
      </p:sp>
    </p:spTree>
    <p:extLst>
      <p:ext uri="{BB962C8B-B14F-4D97-AF65-F5344CB8AC3E}">
        <p14:creationId xmlns:p14="http://schemas.microsoft.com/office/powerpoint/2010/main" xmlns="" val="17851634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smtClean="0"/>
              <a:t>Principle of Fluorescence</a:t>
            </a:r>
            <a:endParaRPr lang="en-GB" dirty="0"/>
          </a:p>
        </p:txBody>
      </p:sp>
      <p:sp>
        <p:nvSpPr>
          <p:cNvPr id="5" name="Content Placeholder 4"/>
          <p:cNvSpPr>
            <a:spLocks noGrp="1"/>
          </p:cNvSpPr>
          <p:nvPr>
            <p:ph idx="1"/>
          </p:nvPr>
        </p:nvSpPr>
        <p:spPr>
          <a:xfrm>
            <a:off x="685800" y="1500174"/>
            <a:ext cx="7743852" cy="2590808"/>
          </a:xfrm>
        </p:spPr>
        <p:txBody>
          <a:bodyPr/>
          <a:lstStyle/>
          <a:p>
            <a:r>
              <a:rPr lang="en-GB" dirty="0" smtClean="0"/>
              <a:t>Energy is absorbed by the atom which becomes excited</a:t>
            </a:r>
            <a:r>
              <a:rPr lang="en-GB" dirty="0" smtClean="0"/>
              <a:t>.</a:t>
            </a:r>
          </a:p>
          <a:p>
            <a:r>
              <a:rPr lang="en-GB" dirty="0" smtClean="0"/>
              <a:t>The electron jumps to a higher energy level</a:t>
            </a:r>
            <a:r>
              <a:rPr lang="en-GB" dirty="0" smtClean="0"/>
              <a:t>.</a:t>
            </a:r>
          </a:p>
          <a:p>
            <a:r>
              <a:rPr lang="en-GB" dirty="0" smtClean="0"/>
              <a:t>Soon, the electron drops back to the ground state, emitting a photon (or a packet of light) - the atom is fluorescing.</a:t>
            </a:r>
            <a:endParaRPr lang="en-GB" dirty="0"/>
          </a:p>
        </p:txBody>
      </p:sp>
      <p:pic>
        <p:nvPicPr>
          <p:cNvPr id="31746"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2857488" y="4000504"/>
            <a:ext cx="4229100" cy="226695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6" name="Rectangle 5"/>
          <p:cNvSpPr/>
          <p:nvPr/>
        </p:nvSpPr>
        <p:spPr>
          <a:xfrm>
            <a:off x="214314" y="6376594"/>
            <a:ext cx="7929586" cy="338554"/>
          </a:xfrm>
          <a:prstGeom prst="rect">
            <a:avLst/>
          </a:prstGeom>
        </p:spPr>
        <p:txBody>
          <a:bodyPr wrap="square">
            <a:spAutoFit/>
          </a:bodyPr>
          <a:lstStyle/>
          <a:p>
            <a:r>
              <a:rPr lang="en-GB" sz="1600" dirty="0"/>
              <a:t>http://www.nobelprize.org/educational/physics/microscopes/fluorescence/</a:t>
            </a:r>
          </a:p>
        </p:txBody>
      </p:sp>
    </p:spTree>
    <p:extLst>
      <p:ext uri="{BB962C8B-B14F-4D97-AF65-F5344CB8AC3E}">
        <p14:creationId xmlns:p14="http://schemas.microsoft.com/office/powerpoint/2010/main" xmlns="" val="37762228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smtClean="0"/>
              <a:t>Principle of Fluorescence</a:t>
            </a:r>
            <a:endParaRPr lang="en-GB" dirty="0"/>
          </a:p>
        </p:txBody>
      </p:sp>
      <p:sp>
        <p:nvSpPr>
          <p:cNvPr id="6" name="Content Placeholder 5"/>
          <p:cNvSpPr>
            <a:spLocks noGrp="1"/>
          </p:cNvSpPr>
          <p:nvPr>
            <p:ph idx="1"/>
          </p:nvPr>
        </p:nvSpPr>
        <p:spPr>
          <a:xfrm>
            <a:off x="685800" y="1428736"/>
            <a:ext cx="7772400" cy="2805122"/>
          </a:xfrm>
        </p:spPr>
        <p:txBody>
          <a:bodyPr/>
          <a:lstStyle/>
          <a:p>
            <a:r>
              <a:rPr lang="en-GB" dirty="0" smtClean="0"/>
              <a:t>Both absorption and emission wavebands are unique for a particular molecular </a:t>
            </a:r>
            <a:r>
              <a:rPr lang="en-GB" dirty="0" smtClean="0"/>
              <a:t>structure of a </a:t>
            </a:r>
            <a:r>
              <a:rPr lang="en-GB" dirty="0" err="1" smtClean="0"/>
              <a:t>fluorophore</a:t>
            </a:r>
            <a:r>
              <a:rPr lang="en-GB" dirty="0" smtClean="0"/>
              <a:t>.</a:t>
            </a:r>
          </a:p>
          <a:p>
            <a:r>
              <a:rPr lang="en-GB" dirty="0" smtClean="0"/>
              <a:t>The difference between the absorption and the emission peak is called </a:t>
            </a:r>
            <a:r>
              <a:rPr lang="en-GB" b="1" dirty="0" smtClean="0"/>
              <a:t>Stokes shift</a:t>
            </a:r>
            <a:r>
              <a:rPr lang="en-GB" dirty="0" smtClean="0"/>
              <a:t>.</a:t>
            </a:r>
          </a:p>
          <a:p>
            <a:r>
              <a:rPr lang="en-GB" dirty="0" smtClean="0"/>
              <a:t>Fluorescence efficiency (</a:t>
            </a:r>
            <a:r>
              <a:rPr lang="en-GB" b="1" dirty="0" smtClean="0"/>
              <a:t>quantum yield</a:t>
            </a:r>
            <a:r>
              <a:rPr lang="en-GB" dirty="0" smtClean="0"/>
              <a:t>) is the </a:t>
            </a:r>
            <a:r>
              <a:rPr lang="en-GB" dirty="0" smtClean="0"/>
              <a:t>ratio of the number of photons emitted to the number of photons absorbed</a:t>
            </a:r>
            <a:endParaRPr lang="en-GB" dirty="0" smtClean="0"/>
          </a:p>
          <a:p>
            <a:endParaRPr lang="en-GB" dirty="0"/>
          </a:p>
        </p:txBody>
      </p:sp>
      <p:pic>
        <p:nvPicPr>
          <p:cNvPr id="25603" name="Picture 3"/>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4443441" y="3771900"/>
            <a:ext cx="4200525" cy="308610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xmlns="" val="151661586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Fluorescence microscope</a:t>
            </a:r>
            <a:endParaRPr lang="en-GB" dirty="0"/>
          </a:p>
        </p:txBody>
      </p:sp>
      <p:pic>
        <p:nvPicPr>
          <p:cNvPr id="32770"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2714612" y="1214422"/>
            <a:ext cx="3781425" cy="541020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5" name="Left Arrow 4"/>
          <p:cNvSpPr/>
          <p:nvPr/>
        </p:nvSpPr>
        <p:spPr bwMode="auto">
          <a:xfrm>
            <a:off x="6643702" y="4429132"/>
            <a:ext cx="1714512" cy="785818"/>
          </a:xfrm>
          <a:prstGeom prst="leftArrow">
            <a:avLst/>
          </a:prstGeom>
          <a:no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000" b="0" i="0" u="none" strike="noStrike" cap="none" normalizeH="0" baseline="0" smtClean="0">
              <a:ln>
                <a:noFill/>
              </a:ln>
              <a:solidFill>
                <a:schemeClr val="tx1"/>
              </a:solidFill>
              <a:effectLst/>
              <a:latin typeface="Arial" charset="0"/>
            </a:endParaRPr>
          </a:p>
        </p:txBody>
      </p:sp>
      <p:cxnSp>
        <p:nvCxnSpPr>
          <p:cNvPr id="7" name="Straight Arrow Connector 6"/>
          <p:cNvCxnSpPr/>
          <p:nvPr/>
        </p:nvCxnSpPr>
        <p:spPr bwMode="auto">
          <a:xfrm rot="10800000">
            <a:off x="3714744" y="4857760"/>
            <a:ext cx="1928826" cy="1588"/>
          </a:xfrm>
          <a:prstGeom prst="straightConnector1">
            <a:avLst/>
          </a:prstGeom>
          <a:solidFill>
            <a:schemeClr val="accent1"/>
          </a:solidFill>
          <a:ln w="57150" cap="flat" cmpd="sng" algn="ctr">
            <a:solidFill>
              <a:srgbClr val="FFC000"/>
            </a:solidFill>
            <a:prstDash val="solid"/>
            <a:round/>
            <a:headEnd type="none" w="med" len="med"/>
            <a:tailEnd type="arrow"/>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8" name="Straight Arrow Connector 7"/>
          <p:cNvCxnSpPr/>
          <p:nvPr/>
        </p:nvCxnSpPr>
        <p:spPr bwMode="auto">
          <a:xfrm rot="5400000">
            <a:off x="3036877" y="5608653"/>
            <a:ext cx="1498610" cy="1588"/>
          </a:xfrm>
          <a:prstGeom prst="straightConnector1">
            <a:avLst/>
          </a:prstGeom>
          <a:solidFill>
            <a:schemeClr val="accent1"/>
          </a:solidFill>
          <a:ln w="57150" cap="flat" cmpd="sng" algn="ctr">
            <a:solidFill>
              <a:srgbClr val="FFC000"/>
            </a:solidFill>
            <a:prstDash val="solid"/>
            <a:round/>
            <a:headEnd type="none" w="med" len="med"/>
            <a:tailEnd type="arrow"/>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10" name="Straight Arrow Connector 9"/>
          <p:cNvCxnSpPr/>
          <p:nvPr/>
        </p:nvCxnSpPr>
        <p:spPr bwMode="auto">
          <a:xfrm rot="5400000" flipH="1" flipV="1">
            <a:off x="1964513" y="4822041"/>
            <a:ext cx="2928958" cy="1588"/>
          </a:xfrm>
          <a:prstGeom prst="straightConnector1">
            <a:avLst/>
          </a:prstGeom>
          <a:solidFill>
            <a:schemeClr val="accent1"/>
          </a:solidFill>
          <a:ln w="57150" cap="flat" cmpd="sng" algn="ctr">
            <a:solidFill>
              <a:srgbClr val="FFC000"/>
            </a:solidFill>
            <a:prstDash val="solid"/>
            <a:round/>
            <a:headEnd type="none" w="med" len="med"/>
            <a:tailEnd type="arrow"/>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13" name="Straight Arrow Connector 12"/>
          <p:cNvCxnSpPr/>
          <p:nvPr/>
        </p:nvCxnSpPr>
        <p:spPr bwMode="auto">
          <a:xfrm rot="5400000" flipH="1" flipV="1">
            <a:off x="1822431" y="4821247"/>
            <a:ext cx="2928958" cy="1588"/>
          </a:xfrm>
          <a:prstGeom prst="straightConnector1">
            <a:avLst/>
          </a:prstGeom>
          <a:solidFill>
            <a:schemeClr val="accent1"/>
          </a:solidFill>
          <a:ln w="57150" cap="flat" cmpd="sng" algn="ctr">
            <a:solidFill>
              <a:srgbClr val="FF0000"/>
            </a:solidFill>
            <a:prstDash val="solid"/>
            <a:round/>
            <a:headEnd type="none" w="med" len="med"/>
            <a:tailEnd type="arrow"/>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15" name="Straight Arrow Connector 14"/>
          <p:cNvCxnSpPr/>
          <p:nvPr/>
        </p:nvCxnSpPr>
        <p:spPr bwMode="auto">
          <a:xfrm rot="5400000" flipH="1" flipV="1">
            <a:off x="2607058" y="2535628"/>
            <a:ext cx="1357322" cy="794"/>
          </a:xfrm>
          <a:prstGeom prst="straightConnector1">
            <a:avLst/>
          </a:prstGeom>
          <a:solidFill>
            <a:schemeClr val="accent1"/>
          </a:solidFill>
          <a:ln w="57150" cap="flat" cmpd="sng" algn="ctr">
            <a:solidFill>
              <a:srgbClr val="FF0000"/>
            </a:solidFill>
            <a:prstDash val="solid"/>
            <a:round/>
            <a:headEnd type="none" w="med" len="med"/>
            <a:tailEnd type="arrow"/>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Tree>
    <p:extLst>
      <p:ext uri="{BB962C8B-B14F-4D97-AF65-F5344CB8AC3E}">
        <p14:creationId xmlns:p14="http://schemas.microsoft.com/office/powerpoint/2010/main" xmlns="" val="17779760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Fluorescence microscope</a:t>
            </a:r>
            <a:endParaRPr lang="en-GB" dirty="0"/>
          </a:p>
        </p:txBody>
      </p:sp>
      <p:sp>
        <p:nvSpPr>
          <p:cNvPr id="5" name="Content Placeholder 4"/>
          <p:cNvSpPr>
            <a:spLocks noGrp="1"/>
          </p:cNvSpPr>
          <p:nvPr>
            <p:ph idx="1"/>
          </p:nvPr>
        </p:nvSpPr>
        <p:spPr/>
        <p:txBody>
          <a:bodyPr/>
          <a:lstStyle/>
          <a:p>
            <a:pPr>
              <a:spcBef>
                <a:spcPts val="1200"/>
              </a:spcBef>
            </a:pPr>
            <a:r>
              <a:rPr lang="en-GB" dirty="0" smtClean="0"/>
              <a:t>Light source is filtered to let through only the excitation waveband</a:t>
            </a:r>
          </a:p>
          <a:p>
            <a:pPr>
              <a:spcBef>
                <a:spcPts val="1200"/>
              </a:spcBef>
            </a:pPr>
            <a:r>
              <a:rPr lang="en-GB" dirty="0" smtClean="0"/>
              <a:t>Excitation light illuminates the specimen</a:t>
            </a:r>
          </a:p>
          <a:p>
            <a:pPr>
              <a:spcBef>
                <a:spcPts val="1200"/>
              </a:spcBef>
            </a:pPr>
            <a:r>
              <a:rPr lang="en-GB" dirty="0" smtClean="0"/>
              <a:t>Emission light (much weaker than excitation light) is re-emitted from the specimen</a:t>
            </a:r>
          </a:p>
          <a:p>
            <a:pPr>
              <a:spcBef>
                <a:spcPts val="1200"/>
              </a:spcBef>
            </a:pPr>
            <a:r>
              <a:rPr lang="en-GB" dirty="0" smtClean="0"/>
              <a:t>The second filter lets through only the emission waveband</a:t>
            </a:r>
          </a:p>
          <a:p>
            <a:pPr>
              <a:spcBef>
                <a:spcPts val="1200"/>
              </a:spcBef>
            </a:pPr>
            <a:r>
              <a:rPr lang="en-GB" dirty="0" smtClean="0"/>
              <a:t>This light is then recorded by the microscope’s camera</a:t>
            </a:r>
          </a:p>
          <a:p>
            <a:pPr>
              <a:spcBef>
                <a:spcPts val="1200"/>
              </a:spcBef>
            </a:pPr>
            <a:endParaRPr lang="en-GB" dirty="0" smtClean="0"/>
          </a:p>
          <a:p>
            <a:pPr>
              <a:spcBef>
                <a:spcPts val="1200"/>
              </a:spcBef>
            </a:pPr>
            <a:endParaRPr lang="en-GB" dirty="0"/>
          </a:p>
        </p:txBody>
      </p:sp>
    </p:spTree>
  </p:cSld>
  <p:clrMapOvr>
    <a:masterClrMapping/>
  </p:clrMapOvr>
</p:sld>
</file>

<file path=ppt/theme/theme1.xml><?xml version="1.0" encoding="utf-8"?>
<a:theme xmlns:a="http://schemas.openxmlformats.org/drawingml/2006/main" name="InfoRad_v3_combined">
  <a:themeElements>
    <a:clrScheme name="InfoRad_v3_combined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InfoRad_v3_combined">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GB" sz="20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GB" sz="2000" b="0" i="0" u="none" strike="noStrike" cap="none" normalizeH="0" baseline="0" smtClean="0">
            <a:ln>
              <a:noFill/>
            </a:ln>
            <a:solidFill>
              <a:schemeClr val="tx1"/>
            </a:solidFill>
            <a:effectLst/>
            <a:latin typeface="Arial" charset="0"/>
          </a:defRPr>
        </a:defPPr>
      </a:lstStyle>
    </a:lnDef>
  </a:objectDefaults>
  <a:extraClrSchemeLst>
    <a:extraClrScheme>
      <a:clrScheme name="InfoRad_v3_combined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InfoRad_v3_combined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InfoRad_v3_combined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InfoRad_v3_combined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InfoRad_v3_combined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InfoRad_v3_combined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InfoRad_v3_combined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C:\Documents and Settings\exc\My Documents\Doc\Presentations\InfoRad_v3_combined.ppt</Template>
  <TotalTime>2677</TotalTime>
  <Words>918</Words>
  <Application>Microsoft Office PowerPoint</Application>
  <PresentationFormat>On-screen Show (4:3)</PresentationFormat>
  <Paragraphs>139</Paragraphs>
  <Slides>35</Slides>
  <Notes>0</Notes>
  <HiddenSlides>1</HiddenSlides>
  <MMClips>0</MMClips>
  <ScaleCrop>false</ScaleCrop>
  <HeadingPairs>
    <vt:vector size="4" baseType="variant">
      <vt:variant>
        <vt:lpstr>Theme</vt:lpstr>
      </vt:variant>
      <vt:variant>
        <vt:i4>1</vt:i4>
      </vt:variant>
      <vt:variant>
        <vt:lpstr>Slide Titles</vt:lpstr>
      </vt:variant>
      <vt:variant>
        <vt:i4>35</vt:i4>
      </vt:variant>
    </vt:vector>
  </HeadingPairs>
  <TitlesOfParts>
    <vt:vector size="36" baseType="lpstr">
      <vt:lpstr>InfoRad_v3_combined</vt:lpstr>
      <vt:lpstr>Microscopy imaging</vt:lpstr>
      <vt:lpstr>Standard microscope</vt:lpstr>
      <vt:lpstr>Transillumination</vt:lpstr>
      <vt:lpstr>Inverted microscope</vt:lpstr>
      <vt:lpstr>Imaging with fluorescence</vt:lpstr>
      <vt:lpstr>Principle of Fluorescence</vt:lpstr>
      <vt:lpstr>Principle of Fluorescence</vt:lpstr>
      <vt:lpstr>Fluorescence microscope</vt:lpstr>
      <vt:lpstr>Fluorescence microscope</vt:lpstr>
      <vt:lpstr>Dichroic (beamsplitter) mirror</vt:lpstr>
      <vt:lpstr>Applications of fluorescence microscopy</vt:lpstr>
      <vt:lpstr>Fluorescence Microscopy</vt:lpstr>
      <vt:lpstr>Epifluorescence microscopy</vt:lpstr>
      <vt:lpstr>Confocal microscopy</vt:lpstr>
      <vt:lpstr>Epiluminescence vs confocal microscopy</vt:lpstr>
      <vt:lpstr>TIRF microscopy</vt:lpstr>
      <vt:lpstr>Epiluminescent vs TIRF Microscopy</vt:lpstr>
      <vt:lpstr>Multifluorescence microscopy</vt:lpstr>
      <vt:lpstr>Challenges in multifluorescence microscopy</vt:lpstr>
      <vt:lpstr>Challenges in multifluorescence microscopy</vt:lpstr>
      <vt:lpstr>Challenges in multifluorescence microscopy</vt:lpstr>
      <vt:lpstr>Spectral unmixing</vt:lpstr>
      <vt:lpstr>Spectral unmixing</vt:lpstr>
      <vt:lpstr>Spectral unmixing</vt:lpstr>
      <vt:lpstr>Spectral unmixing</vt:lpstr>
      <vt:lpstr>Spectral unmixing examples </vt:lpstr>
      <vt:lpstr>Cell Fluorescence Studies</vt:lpstr>
      <vt:lpstr>Cancer research</vt:lpstr>
      <vt:lpstr>Other microscopies</vt:lpstr>
      <vt:lpstr>FRET microscopy</vt:lpstr>
      <vt:lpstr>FRET microscopy</vt:lpstr>
      <vt:lpstr>FRET microscopy</vt:lpstr>
      <vt:lpstr>DIC Microscopy</vt:lpstr>
      <vt:lpstr>DIC Microscopy</vt:lpstr>
      <vt:lpstr>DIC Microscopy</vt:lpstr>
    </vt:vector>
  </TitlesOfParts>
  <Company>The University of Birmingham</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ela</dc:creator>
  <cp:lastModifiedBy>exc</cp:lastModifiedBy>
  <cp:revision>293</cp:revision>
  <dcterms:created xsi:type="dcterms:W3CDTF">2003-02-13T16:47:27Z</dcterms:created>
  <dcterms:modified xsi:type="dcterms:W3CDTF">2013-08-01T21:07:37Z</dcterms:modified>
</cp:coreProperties>
</file>